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2" r:id="rId2"/>
    <p:sldMasterId id="2147483654" r:id="rId3"/>
    <p:sldMasterId id="2147483656" r:id="rId4"/>
    <p:sldMasterId id="2147483659" r:id="rId5"/>
  </p:sldMasterIdLst>
  <p:notesMasterIdLst>
    <p:notesMasterId r:id="rId45"/>
  </p:notesMasterIdLst>
  <p:sldIdLst>
    <p:sldId id="266" r:id="rId6"/>
    <p:sldId id="518" r:id="rId7"/>
    <p:sldId id="525" r:id="rId8"/>
    <p:sldId id="520" r:id="rId9"/>
    <p:sldId id="268" r:id="rId10"/>
    <p:sldId id="526" r:id="rId11"/>
    <p:sldId id="519" r:id="rId12"/>
    <p:sldId id="269" r:id="rId13"/>
    <p:sldId id="521" r:id="rId14"/>
    <p:sldId id="532" r:id="rId15"/>
    <p:sldId id="537" r:id="rId16"/>
    <p:sldId id="512" r:id="rId17"/>
    <p:sldId id="282" r:id="rId18"/>
    <p:sldId id="283" r:id="rId19"/>
    <p:sldId id="508" r:id="rId20"/>
    <p:sldId id="534" r:id="rId21"/>
    <p:sldId id="535" r:id="rId22"/>
    <p:sldId id="371" r:id="rId23"/>
    <p:sldId id="531" r:id="rId24"/>
    <p:sldId id="522" r:id="rId25"/>
    <p:sldId id="523" r:id="rId26"/>
    <p:sldId id="527" r:id="rId27"/>
    <p:sldId id="411" r:id="rId28"/>
    <p:sldId id="514" r:id="rId29"/>
    <p:sldId id="515" r:id="rId30"/>
    <p:sldId id="324" r:id="rId31"/>
    <p:sldId id="319" r:id="rId32"/>
    <p:sldId id="322" r:id="rId33"/>
    <p:sldId id="327" r:id="rId34"/>
    <p:sldId id="393" r:id="rId35"/>
    <p:sldId id="395" r:id="rId36"/>
    <p:sldId id="396" r:id="rId37"/>
    <p:sldId id="397" r:id="rId38"/>
    <p:sldId id="398" r:id="rId39"/>
    <p:sldId id="399" r:id="rId40"/>
    <p:sldId id="528" r:id="rId41"/>
    <p:sldId id="529" r:id="rId42"/>
    <p:sldId id="530" r:id="rId43"/>
    <p:sldId id="517" r:id="rId44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>
          <p15:clr>
            <a:srgbClr val="A4A3A4"/>
          </p15:clr>
        </p15:guide>
        <p15:guide id="2" pos="30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0000"/>
    <a:srgbClr val="CC3399"/>
    <a:srgbClr val="990033"/>
    <a:srgbClr val="762828"/>
    <a:srgbClr val="0000FF"/>
    <a:srgbClr val="A50021"/>
    <a:srgbClr val="F2AD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7" autoAdjust="0"/>
    <p:restoredTop sz="98294"/>
  </p:normalViewPr>
  <p:slideViewPr>
    <p:cSldViewPr showGuides="1">
      <p:cViewPr varScale="1">
        <p:scale>
          <a:sx n="158" d="100"/>
          <a:sy n="158" d="100"/>
        </p:scale>
        <p:origin x="1134" y="150"/>
      </p:cViewPr>
      <p:guideLst>
        <p:guide orient="horz" pos="2121"/>
        <p:guide pos="300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A0DF59-ECE8-4D27-8396-461915CD3DC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lvl="0" algn="r" eaLnBrk="1" fontAlgn="base" hangingPunct="1">
                <a:buNone/>
              </a:pPr>
              <a:t>‹#›</a:t>
            </a:fld>
            <a:endParaRPr lang="zh-CN" altLang="en-US" sz="1200" strike="noStrike" noProof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2511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/>
              <a:t>1</a:t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8" name="日期占位符 4"/>
          <p:cNvSpPr txBox="1">
            <a:spLocks noGrp="1"/>
          </p:cNvSpPr>
          <p:nvPr>
            <p:ph type="dt" sz="half"/>
          </p:nvPr>
        </p:nvSpPr>
        <p:spPr bwMode="auto">
          <a:noFill/>
          <a:ln>
            <a:noFill/>
            <a:miter lim="800000"/>
          </a:ln>
        </p:spPr>
        <p:txBody>
          <a:bodyPr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0D41E11-65ED-463F-8394-D7841A84137D}" type="datetime2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2023年11月12日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8B3F084-9B21-4FA6-88D7-563D22A17EA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0ACA2F0-7400-D464-CA38-C2E7B111DF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0ED5B50-4565-B058-CCCE-30B172719B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fld id="{645E3E2F-CECA-4D36-A3EA-7AC48C2C418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C9D2826-4E40-4E9E-388F-04D57F4733C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7870602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AA32D0D-4BE4-07AB-3CC3-AD415565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335ABDF-319C-179A-27E6-DD4728CD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D3911A1-71DA-247B-6279-FF58F9D7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fld id="{234B3310-7D19-48E0-B590-790FA4B3E3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314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幼圆" panose="02010509060101010101" pitchFamily="49" charset="-122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幼圆" panose="02010509060101010101" pitchFamily="49" charset="-122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altLang="zh-CN" strike="noStrike" noProof="1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1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1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Georgia" panose="02040502050405020303" pitchFamily="18" charset="0"/>
                <a:ea typeface="方正舒体" panose="02010601030101010101" pitchFamily="2" charset="-122"/>
              </a:rPr>
              <a:pPr algn="r">
                <a:buNone/>
              </a:pPr>
              <a:t>‹#›</a:t>
            </a:fld>
            <a:endParaRPr lang="en-US" altLang="zh-CN" dirty="0">
              <a:latin typeface="Georgia" panose="02040502050405020303" pitchFamily="18" charset="0"/>
              <a:ea typeface="方正舒体" panose="02010601030101010101" pitchFamily="2" charset="-122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8E927DE-2FEE-4F3A-A314-1AEF1C85ACF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幼圆" pitchFamily="49" charset="-122"/>
                <a:ea typeface="幼圆" pitchFamily="49" charset="-122"/>
              </a:defRPr>
            </a:lvl1pPr>
          </a:lstStyle>
          <a:p>
            <a:pPr>
              <a:defRPr/>
            </a:pPr>
            <a:fld id="{0F8E59DD-007F-43C4-B457-E994E649C3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8E927DE-2FEE-4F3A-A314-1AEF1C85ACF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8E927DE-2FEE-4F3A-A314-1AEF1C85ACF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4DBF2B-A111-E46D-466B-B2A239DE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088A-7837-4E72-BE17-F77A89FE1817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E5F45B-4189-43E5-C001-F94D4ED4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36601-5172-7580-744E-6BE483C7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A234DF2-6AAC-4DE6-BF14-786CA0F8B9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23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charset="-122"/>
                <a:ea typeface="幼圆" panose="02010509060101010101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charset="-122"/>
                <a:ea typeface="幼圆" panose="02010509060101010101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206AC4-6740-D176-D058-5B20BF920E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BDAD62-2862-7911-2953-CBF1404F6C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886A84-BF34-1043-5F4D-B8CC566D0C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2A392EFC-A6E9-4AEF-B04C-E3CCCF7DAF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505436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B231F4E-BB46-4F5E-8AFE-938391BBE17F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8" name="图片 6" descr="院徽正版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79388" y="188913"/>
            <a:ext cx="763587" cy="84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" name="Picture 2"/>
          <p:cNvPicPr>
            <a:picLocks noChangeAspect="1"/>
          </p:cNvPicPr>
          <p:nvPr userDrawn="1"/>
        </p:nvPicPr>
        <p:blipFill>
          <a:blip r:embed="rId6" cstate="print"/>
          <a:srcRect l="20345" t="3917" r="58134" b="86943"/>
          <a:stretch>
            <a:fillRect/>
          </a:stretch>
        </p:blipFill>
        <p:spPr>
          <a:xfrm>
            <a:off x="900113" y="188913"/>
            <a:ext cx="3013075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0" name="Picture 2"/>
          <p:cNvPicPr>
            <a:picLocks noChangeAspect="1"/>
          </p:cNvPicPr>
          <p:nvPr userDrawn="1"/>
        </p:nvPicPr>
        <p:blipFill>
          <a:blip r:embed="rId6" cstate="print"/>
          <a:srcRect l="19830" t="77039" r="59604"/>
          <a:stretch>
            <a:fillRect/>
          </a:stretch>
        </p:blipFill>
        <p:spPr>
          <a:xfrm>
            <a:off x="0" y="4800600"/>
            <a:ext cx="3276600" cy="20574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D8ED137-1AEC-40FA-A54B-88A372BD28D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2" name="图片 6" descr="院徽正版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9388" y="188913"/>
            <a:ext cx="763587" cy="84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Picture 2"/>
          <p:cNvPicPr>
            <a:picLocks noChangeAspect="1"/>
          </p:cNvPicPr>
          <p:nvPr userDrawn="1"/>
        </p:nvPicPr>
        <p:blipFill>
          <a:blip r:embed="rId5" cstate="print"/>
          <a:srcRect l="20345" t="3917" r="58134" b="86943"/>
          <a:stretch>
            <a:fillRect/>
          </a:stretch>
        </p:blipFill>
        <p:spPr>
          <a:xfrm>
            <a:off x="900113" y="188913"/>
            <a:ext cx="3013075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4" name="Picture 2"/>
          <p:cNvPicPr>
            <a:picLocks noChangeAspect="1"/>
          </p:cNvPicPr>
          <p:nvPr userDrawn="1"/>
        </p:nvPicPr>
        <p:blipFill>
          <a:blip r:embed="rId5" cstate="print"/>
          <a:srcRect l="19830" t="77039" r="59604"/>
          <a:stretch>
            <a:fillRect/>
          </a:stretch>
        </p:blipFill>
        <p:spPr>
          <a:xfrm>
            <a:off x="0" y="4800600"/>
            <a:ext cx="3276600" cy="20574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8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D8ED137-1AEC-40FA-A54B-88A372BD28D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76" name="图片 6" descr="院徽正版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9388" y="188913"/>
            <a:ext cx="763587" cy="84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Picture 2"/>
          <p:cNvPicPr>
            <a:picLocks noChangeAspect="1"/>
          </p:cNvPicPr>
          <p:nvPr userDrawn="1"/>
        </p:nvPicPr>
        <p:blipFill>
          <a:blip r:embed="rId4" cstate="print"/>
          <a:srcRect l="20345" t="3917" r="58134" b="86943"/>
          <a:stretch>
            <a:fillRect/>
          </a:stretch>
        </p:blipFill>
        <p:spPr>
          <a:xfrm>
            <a:off x="900113" y="188913"/>
            <a:ext cx="3013075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Picture 2"/>
          <p:cNvPicPr>
            <a:picLocks noChangeAspect="1"/>
          </p:cNvPicPr>
          <p:nvPr userDrawn="1"/>
        </p:nvPicPr>
        <p:blipFill>
          <a:blip r:embed="rId4" cstate="print"/>
          <a:srcRect l="19830" t="77039" r="59604"/>
          <a:stretch>
            <a:fillRect/>
          </a:stretch>
        </p:blipFill>
        <p:spPr>
          <a:xfrm>
            <a:off x="0" y="4800600"/>
            <a:ext cx="3276600" cy="20574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D8ED137-1AEC-40FA-A54B-88A372BD28D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00" name="图片 6" descr="院徽正版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9388" y="188913"/>
            <a:ext cx="763587" cy="84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Picture 2"/>
          <p:cNvPicPr>
            <a:picLocks noChangeAspect="1"/>
          </p:cNvPicPr>
          <p:nvPr userDrawn="1"/>
        </p:nvPicPr>
        <p:blipFill>
          <a:blip r:embed="rId4" cstate="print"/>
          <a:srcRect l="20345" t="3917" r="58134" b="86943"/>
          <a:stretch>
            <a:fillRect/>
          </a:stretch>
        </p:blipFill>
        <p:spPr>
          <a:xfrm>
            <a:off x="900113" y="188913"/>
            <a:ext cx="3013075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Picture 2"/>
          <p:cNvPicPr>
            <a:picLocks noChangeAspect="1"/>
          </p:cNvPicPr>
          <p:nvPr userDrawn="1"/>
        </p:nvPicPr>
        <p:blipFill>
          <a:blip r:embed="rId4" cstate="print"/>
          <a:srcRect l="19830" t="77039" r="59604"/>
          <a:stretch>
            <a:fillRect/>
          </a:stretch>
        </p:blipFill>
        <p:spPr>
          <a:xfrm>
            <a:off x="0" y="4800600"/>
            <a:ext cx="3276600" cy="20574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937D93-FFF8-7D50-B719-1D2F50F8A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4037FBB-1C3C-4CA6-975E-38A0B03B041C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EE574F-37D3-3258-CF88-C50D41076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1028" name="图片 6" descr="院徽正版.jpg">
            <a:extLst>
              <a:ext uri="{FF2B5EF4-FFF2-40B4-BE49-F238E27FC236}">
                <a16:creationId xmlns:a16="http://schemas.microsoft.com/office/drawing/2014/main" id="{839F076C-B42B-4D1D-E0AA-D49D762455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">
            <a:extLst>
              <a:ext uri="{FF2B5EF4-FFF2-40B4-BE49-F238E27FC236}">
                <a16:creationId xmlns:a16="http://schemas.microsoft.com/office/drawing/2014/main" id="{AD3187AD-A13A-E3CB-EC0C-80351850B6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>
            <a:extLst>
              <a:ext uri="{FF2B5EF4-FFF2-40B4-BE49-F238E27FC236}">
                <a16:creationId xmlns:a16="http://schemas.microsoft.com/office/drawing/2014/main" id="{EC23FB21-E75B-FB9A-2E21-C1FB1525E2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68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神经外科</a:t>
            </a:r>
            <a:b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颅内肿瘤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-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术前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/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后宣教</a:t>
            </a:r>
          </a:p>
        </p:txBody>
      </p:sp>
    </p:spTree>
  </p:cSld>
  <p:clrMapOvr>
    <a:masterClrMapping/>
  </p:clrMapOvr>
  <p:transition spd="slow" advTm="370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1"/>
          <p:cNvSpPr>
            <a:spLocks noChangeArrowheads="1"/>
          </p:cNvSpPr>
          <p:nvPr/>
        </p:nvSpPr>
        <p:spPr bwMode="auto">
          <a:xfrm>
            <a:off x="3851275" y="620713"/>
            <a:ext cx="3429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管路</a:t>
            </a:r>
          </a:p>
        </p:txBody>
      </p:sp>
      <p:sp>
        <p:nvSpPr>
          <p:cNvPr id="20483" name="矩形 2"/>
          <p:cNvSpPr>
            <a:spLocks noChangeArrowheads="1"/>
          </p:cNvSpPr>
          <p:nvPr/>
        </p:nvSpPr>
        <p:spPr bwMode="auto">
          <a:xfrm>
            <a:off x="250825" y="1484313"/>
            <a:ext cx="4392613" cy="50482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</a:t>
            </a: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  <a:ea typeface="+mn-ea"/>
              </a:rPr>
              <a:t>手术当天（术晨或上午）</a:t>
            </a:r>
            <a:endParaRPr lang="en-US" altLang="zh-CN" sz="2800" b="1" dirty="0">
              <a:latin typeface="+mn-ea"/>
              <a:ea typeface="+mn-ea"/>
            </a:endParaRPr>
          </a:p>
          <a:p>
            <a:pPr marL="285750" indent="-285750">
              <a:buFont typeface="Arial" pitchFamily="34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 护士会为您留置导尿管，如手术室工作人员接您去做手术时仍未留置尿管，请及时通知责任护士。</a:t>
            </a:r>
            <a:endParaRPr lang="en-US" altLang="zh-CN" sz="2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zh-CN" sz="2800" b="1" dirty="0">
                <a:latin typeface="+mn-ea"/>
                <a:ea typeface="+mn-ea"/>
              </a:rPr>
              <a:t>患者</a:t>
            </a:r>
            <a:r>
              <a:rPr lang="en-US" altLang="zh-CN" sz="2800" b="1" dirty="0">
                <a:latin typeface="+mn-ea"/>
                <a:ea typeface="+mn-ea"/>
              </a:rPr>
              <a:t>/</a:t>
            </a:r>
            <a:r>
              <a:rPr lang="zh-CN" altLang="en-US" sz="2800" b="1" dirty="0">
                <a:latin typeface="+mn-ea"/>
                <a:ea typeface="+mn-ea"/>
              </a:rPr>
              <a:t>家属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不可自行拔除尿管避免尿道损伤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。</a:t>
            </a:r>
          </a:p>
          <a:p>
            <a:pPr marL="285750" indent="-285750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285750" indent="-285750">
              <a:buFont typeface="Arial" pitchFamily="34" charset="0"/>
              <a:buChar char="•"/>
              <a:defRPr/>
            </a:pPr>
            <a:endParaRPr lang="zh-CN" altLang="en-US" sz="3200" b="1" dirty="0"/>
          </a:p>
        </p:txBody>
      </p:sp>
      <p:pic>
        <p:nvPicPr>
          <p:cNvPr id="20484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9700" y="1628775"/>
            <a:ext cx="345598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图片 99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9700" y="4652963"/>
            <a:ext cx="360045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420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" descr="D:\jsj\Img3834660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3663" y="4797425"/>
            <a:ext cx="1441450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矩形 1"/>
          <p:cNvSpPr>
            <a:spLocks noChangeArrowheads="1"/>
          </p:cNvSpPr>
          <p:nvPr/>
        </p:nvSpPr>
        <p:spPr bwMode="auto">
          <a:xfrm>
            <a:off x="2195513" y="765175"/>
            <a:ext cx="48371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服饰</a:t>
            </a:r>
            <a:r>
              <a:rPr lang="zh-CN" altLang="en-US" sz="3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（一）</a:t>
            </a:r>
            <a:endParaRPr lang="zh-CN" altLang="en-US" sz="36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2"/>
          <p:cNvSpPr>
            <a:spLocks noChangeArrowheads="1"/>
          </p:cNvSpPr>
          <p:nvPr/>
        </p:nvSpPr>
        <p:spPr bwMode="auto">
          <a:xfrm>
            <a:off x="250825" y="1412875"/>
            <a:ext cx="8137525" cy="643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>
              <a:buFont typeface="Arial" pitchFamily="34" charset="0"/>
              <a:buAutoNum type="arabicPeriod"/>
              <a:defRPr/>
            </a:pPr>
            <a:r>
              <a:rPr lang="zh-CN" altLang="en-US" sz="2800" b="1" dirty="0">
                <a:latin typeface="+mn-ea"/>
              </a:rPr>
              <a:t>如您佩戴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可取下的</a:t>
            </a:r>
            <a:r>
              <a:rPr lang="zh-CN" altLang="en-US" sz="2800" b="1" dirty="0">
                <a:latin typeface="+mn-ea"/>
              </a:rPr>
              <a:t>义齿（假牙）、美瞳、隐形眼镜，请于术前晚取下。</a:t>
            </a:r>
            <a:endParaRPr lang="en-US" altLang="zh-CN" sz="2800" b="1" dirty="0">
              <a:latin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2800" b="1" dirty="0">
              <a:latin typeface="+mn-ea"/>
              <a:ea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如您有首饰及贵重物品，请于术前晚取下，交由家属妥善保管</a:t>
            </a:r>
            <a:r>
              <a:rPr lang="zh-CN" altLang="en-US" sz="2800" b="1" dirty="0">
                <a:latin typeface="+mn-ea"/>
                <a:ea typeface="+mn-ea"/>
              </a:rPr>
              <a:t>。</a:t>
            </a:r>
            <a:endParaRPr lang="en-US" altLang="zh-CN" sz="2800" b="1" dirty="0">
              <a:latin typeface="+mn-ea"/>
              <a:ea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endParaRPr lang="en-US" altLang="zh-CN" sz="2800" b="1" dirty="0">
              <a:latin typeface="+mn-ea"/>
              <a:ea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  <a:sym typeface="+mn-ea"/>
              </a:rPr>
              <a:t>3.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如有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美甲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术前，每只手各卸掉</a:t>
            </a:r>
            <a:r>
              <a:rPr lang="en-US" altLang="zh-CN" sz="2800" b="1" dirty="0">
                <a:latin typeface="+mn-ea"/>
                <a:ea typeface="+mn-ea"/>
                <a:sym typeface="+mn-ea"/>
              </a:rPr>
              <a:t>1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支美甲。</a:t>
            </a:r>
            <a:endParaRPr lang="en-US" altLang="zh-CN" sz="2800" b="1" dirty="0">
              <a:latin typeface="+mn-ea"/>
              <a:ea typeface="+mn-ea"/>
              <a:sym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r>
              <a:rPr lang="zh-CN" altLang="en-US" sz="2400" b="1" dirty="0">
                <a:sym typeface="+mn-ea"/>
              </a:rPr>
              <a:t> </a:t>
            </a:r>
            <a:endParaRPr lang="en-US" altLang="zh-CN" sz="2400" b="1" dirty="0">
              <a:sym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r>
              <a:rPr lang="zh-CN" altLang="en-US" sz="3200" b="1" dirty="0">
                <a:sym typeface="+mn-ea"/>
              </a:rPr>
              <a:t> </a:t>
            </a:r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3200" b="1" dirty="0">
              <a:sym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3200" b="1" dirty="0">
              <a:sym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3200" b="1" dirty="0"/>
          </a:p>
        </p:txBody>
      </p:sp>
      <p:pic>
        <p:nvPicPr>
          <p:cNvPr id="21509" name="图片 3" descr="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24400"/>
            <a:ext cx="167163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图片 4" descr="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2275" y="4902200"/>
            <a:ext cx="1366838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5" descr="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113" y="4797425"/>
            <a:ext cx="1368425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图片 6" descr="2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4663" y="4694238"/>
            <a:ext cx="1601787" cy="216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图片 7" descr="2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5963" y="4862513"/>
            <a:ext cx="1079500" cy="199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4" name="图片 8" descr="3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6225" y="4672013"/>
            <a:ext cx="1247775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673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8765" y="1052513"/>
            <a:ext cx="4838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服饰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（二）</a:t>
            </a:r>
            <a:endParaRPr lang="zh-CN" altLang="en-US" sz="3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31" name="矩形 2"/>
          <p:cNvSpPr>
            <a:spLocks noChangeArrowheads="1"/>
          </p:cNvSpPr>
          <p:nvPr/>
        </p:nvSpPr>
        <p:spPr bwMode="auto">
          <a:xfrm>
            <a:off x="179388" y="2420938"/>
            <a:ext cx="3240087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None/>
            </a:pPr>
            <a:r>
              <a:rPr lang="zh-CN" altLang="en-US" sz="3200" b="1">
                <a:sym typeface="+mn-ea"/>
              </a:rPr>
              <a:t> </a:t>
            </a:r>
            <a:r>
              <a:rPr lang="en-US" altLang="zh-CN" sz="3200" b="1"/>
              <a:t>3.</a:t>
            </a:r>
            <a:r>
              <a:rPr lang="zh-CN" altLang="en-US" sz="3200" b="1"/>
              <a:t>术晨请您脱下内衣、内裤、袜子，只需倒穿病号服（扣子在后）即可。</a:t>
            </a:r>
          </a:p>
          <a:p>
            <a:pPr marL="342900" indent="-342900">
              <a:buFont typeface="Arial" pitchFamily="34" charset="0"/>
              <a:buNone/>
            </a:pPr>
            <a:endParaRPr lang="zh-CN" altLang="en-US" sz="3200" b="1"/>
          </a:p>
          <a:p>
            <a:pPr marL="342900" indent="-342900">
              <a:buFont typeface="Arial" pitchFamily="34" charset="0"/>
              <a:buNone/>
            </a:pPr>
            <a:endParaRPr lang="zh-CN" altLang="en-US" sz="3200" b="1"/>
          </a:p>
          <a:p>
            <a:pPr marL="342900" indent="-342900">
              <a:buFont typeface="Arial" pitchFamily="34" charset="0"/>
              <a:buNone/>
            </a:pPr>
            <a:endParaRPr lang="zh-CN" altLang="en-US" sz="3200" b="1"/>
          </a:p>
        </p:txBody>
      </p:sp>
      <p:pic>
        <p:nvPicPr>
          <p:cNvPr id="22532" name="图片 4" descr="1ab1fdf74e73e26ffe9ba6e8c661b5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2565400"/>
            <a:ext cx="3490912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673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1760" y="1052736"/>
            <a:ext cx="4352925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手术当天</a:t>
            </a:r>
          </a:p>
        </p:txBody>
      </p:sp>
      <p:sp>
        <p:nvSpPr>
          <p:cNvPr id="23554" name="矩形 5"/>
          <p:cNvSpPr/>
          <p:nvPr/>
        </p:nvSpPr>
        <p:spPr>
          <a:xfrm>
            <a:off x="611560" y="2060848"/>
            <a:ext cx="8208962" cy="40309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为保证患者术后安全，护士会按照护理级别进行巡视，观察患者瞳孔，轻拍患者肩部，确定患者意识情况，在此期间可能会影响患者或家属休息，请您配合。</a:t>
            </a:r>
          </a:p>
          <a:p>
            <a:pPr marL="342900" indent="-342900">
              <a:buFont typeface="Arial" panose="020B0604020202020204" pitchFamily="34" charset="0"/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建议家属手术当晚不租床睡觉，陪伴患者左右。留出充足的空间走动，以防抢救时延误时间。</a:t>
            </a:r>
          </a:p>
        </p:txBody>
      </p:sp>
    </p:spTree>
  </p:cSld>
  <p:clrMapOvr>
    <a:masterClrMapping/>
  </p:clrMapOvr>
  <p:transition advTm="10782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矩形 4"/>
          <p:cNvSpPr/>
          <p:nvPr/>
        </p:nvSpPr>
        <p:spPr>
          <a:xfrm>
            <a:off x="539552" y="1988840"/>
            <a:ext cx="8424862" cy="55086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术后返回病房，随时呼唤患者，要求患者不熟睡，家属轻拍肩部，患者可睁眼，可正确回答问题。</a:t>
            </a:r>
          </a:p>
          <a:p>
            <a:pPr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如有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异常打鼾声，言语模糊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时，及时按呼叫器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</a:p>
          <a:p>
            <a:pPr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3768" y="1124744"/>
            <a:ext cx="4354513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手术当天</a:t>
            </a:r>
          </a:p>
        </p:txBody>
      </p:sp>
    </p:spTree>
  </p:cSld>
  <p:clrMapOvr>
    <a:masterClrMapping/>
  </p:clrMapOvr>
  <p:transition advTm="10078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15839" y="908720"/>
            <a:ext cx="3453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体位</a:t>
            </a:r>
          </a:p>
        </p:txBody>
      </p:sp>
      <p:sp>
        <p:nvSpPr>
          <p:cNvPr id="28674" name="矩形 2"/>
          <p:cNvSpPr/>
          <p:nvPr/>
        </p:nvSpPr>
        <p:spPr>
          <a:xfrm>
            <a:off x="467544" y="1841500"/>
            <a:ext cx="8568952" cy="5016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 去枕平卧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小时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（不枕枕头），术后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小时后  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可枕枕头，左右翻身。清醒后抬高床头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15-30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度，以利于静脉回流，减轻脑水肿。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文本框 3"/>
          <p:cNvSpPr txBox="1"/>
          <p:nvPr/>
        </p:nvSpPr>
        <p:spPr>
          <a:xfrm>
            <a:off x="142503" y="6309320"/>
            <a:ext cx="3781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SzTx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小时之内去枕平卧</a:t>
            </a:r>
          </a:p>
        </p:txBody>
      </p:sp>
      <p:sp>
        <p:nvSpPr>
          <p:cNvPr id="28677" name="文本框 6"/>
          <p:cNvSpPr txBox="1"/>
          <p:nvPr/>
        </p:nvSpPr>
        <p:spPr>
          <a:xfrm>
            <a:off x="6367780" y="6280993"/>
            <a:ext cx="34207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SzTx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床头抬高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15-30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度</a:t>
            </a:r>
          </a:p>
        </p:txBody>
      </p:sp>
      <p:sp>
        <p:nvSpPr>
          <p:cNvPr id="28678" name="文本框 8"/>
          <p:cNvSpPr txBox="1"/>
          <p:nvPr/>
        </p:nvSpPr>
        <p:spPr>
          <a:xfrm>
            <a:off x="3545755" y="6280993"/>
            <a:ext cx="2538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小时后枕枕头</a:t>
            </a:r>
          </a:p>
        </p:txBody>
      </p:sp>
      <p:pic>
        <p:nvPicPr>
          <p:cNvPr id="28681" name="图片 17" descr="微信图片_202008121101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605" y="3420745"/>
            <a:ext cx="2411413" cy="287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2" name="图片 19" descr="微信图片_202008121105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26238" y="3384868"/>
            <a:ext cx="1944687" cy="2736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3" name="图片 12" descr="微信图片_202008121134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3303" y="3420428"/>
            <a:ext cx="2016125" cy="2951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0047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3285" t="17450" r="8754" b="143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260648"/>
            <a:ext cx="14756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95736" y="404664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下肢深静脉血栓的预防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922" t="15350" r="8754" b="13251"/>
          <a:stretch>
            <a:fillRect/>
          </a:stretch>
        </p:blipFill>
        <p:spPr bwMode="auto">
          <a:xfrm>
            <a:off x="0" y="0"/>
            <a:ext cx="914400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d99e6e70ecefd6bbf1ce45b272ba7b">
            <a:hlinkClick r:id="" action="ppaction://media"/>
            <a:extLst>
              <a:ext uri="{FF2B5EF4-FFF2-40B4-BE49-F238E27FC236}">
                <a16:creationId xmlns:a16="http://schemas.microsoft.com/office/drawing/2014/main" id="{8441D9CC-5AD2-5AC3-4E04-84B2AA6D2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268413"/>
            <a:ext cx="64801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F:\b5f4f966767819daf1ca41f9807c3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562100"/>
            <a:ext cx="899795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标题 4"/>
          <p:cNvSpPr>
            <a:spLocks noGrp="1"/>
          </p:cNvSpPr>
          <p:nvPr>
            <p:ph type="ctrTitle"/>
          </p:nvPr>
        </p:nvSpPr>
        <p:spPr bwMode="auto">
          <a:xfrm>
            <a:off x="1042988" y="765175"/>
            <a:ext cx="7489825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0">
                <a:latin typeface="微软雅黑" pitchFamily="34" charset="-122"/>
                <a:ea typeface="微软雅黑" pitchFamily="34" charset="-122"/>
              </a:rPr>
              <a:t>转换体位要遵循“三部曲”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79158" y="940204"/>
            <a:ext cx="3156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itchFamily="34" charset="-122"/>
                <a:ea typeface="微软雅黑" pitchFamily="34" charset="-122"/>
              </a:rPr>
              <a:t>颅内肿瘤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itchFamily="34" charset="-122"/>
                <a:ea typeface="微软雅黑" pitchFamily="34" charset="-122"/>
              </a:rPr>
              <a:t>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  <p:sp>
        <p:nvSpPr>
          <p:cNvPr id="17410" name="矩形 2"/>
          <p:cNvSpPr/>
          <p:nvPr/>
        </p:nvSpPr>
        <p:spPr>
          <a:xfrm>
            <a:off x="0" y="1586535"/>
            <a:ext cx="9144000" cy="206210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33375" lvl="0" indent="-333375">
              <a:spcAft>
                <a:spcPts val="0"/>
              </a:spcAft>
              <a:tabLst>
                <a:tab pos="2637155" algn="ctr"/>
                <a:tab pos="5274310" algn="r"/>
                <a:tab pos="1257300" algn="l"/>
              </a:tabLst>
            </a:pPr>
            <a:r>
              <a:rPr lang="en-US" altLang="zh-CN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   </a:t>
            </a:r>
            <a:r>
              <a:rPr lang="zh-CN" altLang="zh-CN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颅内肿瘤</a:t>
            </a:r>
            <a:r>
              <a:rPr lang="zh-CN" altLang="en-US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：</a:t>
            </a:r>
            <a:endParaRPr lang="en-US" altLang="zh-CN" sz="3200" b="1" dirty="0">
              <a:solidFill>
                <a:prstClr val="black"/>
              </a:solidFill>
              <a:latin typeface="Times New Roman"/>
              <a:ea typeface="宋体"/>
              <a:cs typeface="Arial"/>
            </a:endParaRPr>
          </a:p>
          <a:p>
            <a:pPr marL="333375" lvl="0" indent="-333375">
              <a:spcAft>
                <a:spcPts val="0"/>
              </a:spcAft>
              <a:tabLst>
                <a:tab pos="2637155" algn="ctr"/>
                <a:tab pos="5274310" algn="r"/>
                <a:tab pos="1257300" algn="l"/>
              </a:tabLst>
            </a:pPr>
            <a:r>
              <a:rPr lang="en-US" altLang="zh-CN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   </a:t>
            </a:r>
            <a:r>
              <a:rPr lang="zh-CN" altLang="en-US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是</a:t>
            </a:r>
            <a:r>
              <a:rPr lang="zh-CN" altLang="zh-CN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神经外科中常见的疾病之一</a:t>
            </a:r>
            <a:r>
              <a:rPr lang="zh-CN" altLang="en-US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。</a:t>
            </a:r>
            <a:endParaRPr lang="en-US" altLang="zh-CN" sz="3200" b="1" dirty="0">
              <a:solidFill>
                <a:prstClr val="black"/>
              </a:solidFill>
              <a:latin typeface="Times New Roman"/>
              <a:ea typeface="宋体"/>
              <a:cs typeface="Arial"/>
            </a:endParaRPr>
          </a:p>
          <a:p>
            <a:pPr marL="333375" lvl="0" indent="-333375">
              <a:spcAft>
                <a:spcPts val="0"/>
              </a:spcAft>
              <a:tabLst>
                <a:tab pos="2637155" algn="ctr"/>
                <a:tab pos="5274310" algn="r"/>
                <a:tab pos="1257300" algn="l"/>
              </a:tabLst>
            </a:pPr>
            <a:r>
              <a:rPr lang="en-US" altLang="zh-CN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   </a:t>
            </a:r>
            <a:r>
              <a:rPr lang="zh-CN" altLang="zh-CN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根据其性质可分为：良性颅内肿瘤</a:t>
            </a:r>
            <a:r>
              <a:rPr lang="zh-CN" altLang="en-US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（如：脑膜瘤）</a:t>
            </a:r>
            <a:endParaRPr lang="en-US" altLang="zh-CN" sz="3200" b="1" dirty="0">
              <a:solidFill>
                <a:prstClr val="black"/>
              </a:solidFill>
              <a:latin typeface="Times New Roman"/>
              <a:ea typeface="宋体"/>
              <a:cs typeface="Arial"/>
            </a:endParaRPr>
          </a:p>
          <a:p>
            <a:pPr marL="333375" lvl="0" indent="-333375">
              <a:spcAft>
                <a:spcPts val="0"/>
              </a:spcAft>
              <a:tabLst>
                <a:tab pos="2637155" algn="ctr"/>
                <a:tab pos="5274310" algn="r"/>
                <a:tab pos="1257300" algn="l"/>
              </a:tabLst>
            </a:pPr>
            <a:r>
              <a:rPr lang="en-US" altLang="zh-CN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                                        </a:t>
            </a:r>
            <a:endParaRPr lang="en-US" altLang="zh-CN" sz="3200" b="1" dirty="0">
              <a:latin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3928" y="3140968"/>
            <a:ext cx="5540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恶性颅内肿瘤</a:t>
            </a:r>
            <a:r>
              <a:rPr lang="zh-CN" altLang="en-US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（如：胶质瘤）</a:t>
            </a:r>
            <a:endParaRPr lang="zh-CN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39552" y="609329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脑膜瘤：边界清晰，形状规则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93296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ea typeface="+mn-ea"/>
              </a:rPr>
              <a:t>胶质瘤：</a:t>
            </a:r>
            <a:r>
              <a:rPr lang="zh-CN" altLang="zh-CN" sz="1600" dirty="0">
                <a:latin typeface="+mn-ea"/>
                <a:ea typeface="+mn-ea"/>
              </a:rPr>
              <a:t>边界不清</a:t>
            </a:r>
            <a:r>
              <a:rPr lang="en-US" altLang="zh-CN" sz="1600" dirty="0">
                <a:latin typeface="+mn-ea"/>
                <a:ea typeface="+mn-ea"/>
              </a:rPr>
              <a:t>,</a:t>
            </a:r>
            <a:r>
              <a:rPr lang="zh-CN" altLang="zh-CN" sz="1600" dirty="0">
                <a:latin typeface="+mn-ea"/>
                <a:ea typeface="+mn-ea"/>
              </a:rPr>
              <a:t>形状不规则，浸润性生长</a:t>
            </a:r>
            <a:endParaRPr lang="zh-CN" altLang="en-US" sz="1600" dirty="0">
              <a:latin typeface="+mn-ea"/>
              <a:ea typeface="+mn-ea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861048"/>
            <a:ext cx="3590925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717032"/>
            <a:ext cx="3384376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59781128"/>
      </p:ext>
    </p:extLst>
  </p:cSld>
  <p:clrMapOvr>
    <a:masterClrMapping/>
  </p:clrMapOvr>
  <p:transition advTm="456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1"/>
          <p:cNvPicPr>
            <a:picLocks noChangeAspect="1"/>
          </p:cNvPicPr>
          <p:nvPr/>
        </p:nvPicPr>
        <p:blipFill>
          <a:blip r:embed="rId2" cstate="print"/>
          <a:srcRect l="23949" t="2783" r="-4550"/>
          <a:stretch>
            <a:fillRect/>
          </a:stretch>
        </p:blipFill>
        <p:spPr>
          <a:xfrm>
            <a:off x="384810" y="2651760"/>
            <a:ext cx="2422525" cy="2884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2455799" y="908720"/>
            <a:ext cx="3453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管路</a:t>
            </a:r>
          </a:p>
        </p:txBody>
      </p:sp>
      <p:sp>
        <p:nvSpPr>
          <p:cNvPr id="28675" name="矩形 4"/>
          <p:cNvSpPr/>
          <p:nvPr/>
        </p:nvSpPr>
        <p:spPr>
          <a:xfrm>
            <a:off x="0" y="1700808"/>
            <a:ext cx="9144000" cy="200054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患者在翻身时，动作要慢，防止管路被牵拉脱出。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rcRect t="9438" b="19946"/>
          <a:stretch>
            <a:fillRect/>
          </a:stretch>
        </p:blipFill>
        <p:spPr>
          <a:xfrm>
            <a:off x="6156176" y="2636912"/>
            <a:ext cx="2249502" cy="2884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rcRect l="32435" r="19177"/>
          <a:stretch>
            <a:fillRect/>
          </a:stretch>
        </p:blipFill>
        <p:spPr>
          <a:xfrm>
            <a:off x="3150870" y="2652395"/>
            <a:ext cx="2573258" cy="2884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82995" y="5836920"/>
            <a:ext cx="2454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床头标识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43300" y="5836920"/>
            <a:ext cx="1723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管路固定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8030" y="5836920"/>
            <a:ext cx="1696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头部引流</a:t>
            </a:r>
          </a:p>
        </p:txBody>
      </p:sp>
      <p:sp>
        <p:nvSpPr>
          <p:cNvPr id="9" name="右箭头 8"/>
          <p:cNvSpPr/>
          <p:nvPr/>
        </p:nvSpPr>
        <p:spPr>
          <a:xfrm>
            <a:off x="2444115" y="5918200"/>
            <a:ext cx="1080135" cy="4406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102860" y="5918200"/>
            <a:ext cx="1080135" cy="4406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10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Box 2"/>
          <p:cNvSpPr txBox="1"/>
          <p:nvPr/>
        </p:nvSpPr>
        <p:spPr>
          <a:xfrm>
            <a:off x="1259632" y="1182688"/>
            <a:ext cx="63373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尿袋的使用方法</a:t>
            </a:r>
          </a:p>
        </p:txBody>
      </p:sp>
      <p:pic>
        <p:nvPicPr>
          <p:cNvPr id="29698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0825" y="2305050"/>
            <a:ext cx="1512888" cy="2160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975" y="2305050"/>
            <a:ext cx="1511300" cy="2171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0" name="右箭头 10"/>
          <p:cNvSpPr/>
          <p:nvPr/>
        </p:nvSpPr>
        <p:spPr>
          <a:xfrm>
            <a:off x="1908175" y="3255963"/>
            <a:ext cx="360363" cy="346075"/>
          </a:xfrm>
          <a:prstGeom prst="rightArrow">
            <a:avLst>
              <a:gd name="adj1" fmla="val 50000"/>
              <a:gd name="adj2" fmla="val 499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70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8488" y="2305050"/>
            <a:ext cx="1717675" cy="2160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2" name="右箭头 10"/>
          <p:cNvSpPr/>
          <p:nvPr/>
        </p:nvSpPr>
        <p:spPr>
          <a:xfrm>
            <a:off x="6300788" y="3168650"/>
            <a:ext cx="360362" cy="346075"/>
          </a:xfrm>
          <a:prstGeom prst="rightArrow">
            <a:avLst>
              <a:gd name="adj1" fmla="val 50000"/>
              <a:gd name="adj2" fmla="val 499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3" name="右箭头 10"/>
          <p:cNvSpPr/>
          <p:nvPr/>
        </p:nvSpPr>
        <p:spPr>
          <a:xfrm>
            <a:off x="4067175" y="3255963"/>
            <a:ext cx="360363" cy="346075"/>
          </a:xfrm>
          <a:prstGeom prst="rightArrow">
            <a:avLst>
              <a:gd name="adj1" fmla="val 50000"/>
              <a:gd name="adj2" fmla="val 499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704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3438" y="2305050"/>
            <a:ext cx="1441450" cy="2181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5" name="TextBox 22"/>
          <p:cNvSpPr txBox="1"/>
          <p:nvPr/>
        </p:nvSpPr>
        <p:spPr>
          <a:xfrm>
            <a:off x="179388" y="4552950"/>
            <a:ext cx="1800225" cy="1016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翻转尿袋</a:t>
            </a:r>
            <a:endParaRPr lang="en-US" altLang="zh-CN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推开放尿后上的开关</a:t>
            </a:r>
          </a:p>
        </p:txBody>
      </p:sp>
      <p:sp>
        <p:nvSpPr>
          <p:cNvPr id="29706" name="TextBox 22"/>
          <p:cNvSpPr txBox="1"/>
          <p:nvPr/>
        </p:nvSpPr>
        <p:spPr>
          <a:xfrm>
            <a:off x="2698750" y="4552950"/>
            <a:ext cx="865188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放尿</a:t>
            </a:r>
          </a:p>
        </p:txBody>
      </p:sp>
      <p:sp>
        <p:nvSpPr>
          <p:cNvPr id="29707" name="TextBox 22"/>
          <p:cNvSpPr txBox="1"/>
          <p:nvPr/>
        </p:nvSpPr>
        <p:spPr>
          <a:xfrm>
            <a:off x="4643438" y="4552950"/>
            <a:ext cx="165735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将开关关好</a:t>
            </a:r>
          </a:p>
        </p:txBody>
      </p:sp>
      <p:sp>
        <p:nvSpPr>
          <p:cNvPr id="29708" name="TextBox 22"/>
          <p:cNvSpPr txBox="1"/>
          <p:nvPr/>
        </p:nvSpPr>
        <p:spPr>
          <a:xfrm>
            <a:off x="6958013" y="4465638"/>
            <a:ext cx="1717675" cy="708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将放尿口塞回原处</a:t>
            </a:r>
          </a:p>
        </p:txBody>
      </p:sp>
    </p:spTree>
  </p:cSld>
  <p:clrMapOvr>
    <a:masterClrMapping/>
  </p:clrMapOvr>
  <p:transition advTm="990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5"/>
          <p:cNvPicPr>
            <a:picLocks noChangeAspect="1" noChangeArrowheads="1"/>
          </p:cNvPicPr>
          <p:nvPr/>
        </p:nvPicPr>
        <p:blipFill>
          <a:blip r:embed="rId2" cstate="print"/>
          <a:srcRect l="25990" t="15355" r="48305" b="31473"/>
          <a:stretch>
            <a:fillRect/>
          </a:stretch>
        </p:blipFill>
        <p:spPr bwMode="auto">
          <a:xfrm>
            <a:off x="611561" y="1700213"/>
            <a:ext cx="5040559" cy="494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1"/>
          <p:cNvSpPr txBox="1"/>
          <p:nvPr/>
        </p:nvSpPr>
        <p:spPr>
          <a:xfrm>
            <a:off x="2555875" y="981075"/>
            <a:ext cx="48244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术后指导</a:t>
            </a:r>
            <a:r>
              <a:rPr lang="en-US" altLang="zh-CN" sz="36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静脉输液</a:t>
            </a:r>
            <a:endParaRPr lang="zh-CN" altLang="en-US" sz="3600" noProof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8144" y="2780928"/>
            <a:ext cx="2592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禁止</a:t>
            </a:r>
            <a:r>
              <a:rPr lang="zh-CN" altLang="en-US" sz="2800" b="1" dirty="0"/>
              <a:t>家属随意调节滴速；</a:t>
            </a:r>
            <a:endParaRPr lang="en-US" altLang="zh-CN" sz="2800" b="1" dirty="0"/>
          </a:p>
          <a:p>
            <a:r>
              <a:rPr lang="zh-CN" altLang="en-US" sz="2800" b="1" dirty="0">
                <a:solidFill>
                  <a:srgbClr val="FF0000"/>
                </a:solidFill>
              </a:rPr>
              <a:t>禁止</a:t>
            </a:r>
            <a:r>
              <a:rPr lang="zh-CN" altLang="en-US" sz="2800" b="1" dirty="0"/>
              <a:t>家属自行更换输液</a:t>
            </a:r>
          </a:p>
        </p:txBody>
      </p:sp>
    </p:spTree>
    <p:extLst>
      <p:ext uri="{BB962C8B-B14F-4D97-AF65-F5344CB8AC3E}">
        <p14:creationId xmlns:p14="http://schemas.microsoft.com/office/powerpoint/2010/main" val="3214480241"/>
      </p:ext>
    </p:extLst>
  </p:cSld>
  <p:clrMapOvr>
    <a:masterClrMapping/>
  </p:clrMapOvr>
  <p:transition advTm="10344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7704" y="548680"/>
            <a:ext cx="5701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癫痫</a:t>
            </a:r>
          </a:p>
        </p:txBody>
      </p:sp>
      <p:sp>
        <p:nvSpPr>
          <p:cNvPr id="40962" name="矩形 4"/>
          <p:cNvSpPr/>
          <p:nvPr/>
        </p:nvSpPr>
        <p:spPr>
          <a:xfrm>
            <a:off x="323528" y="1700808"/>
            <a:ext cx="8442960" cy="44012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额叶及颞叶损伤后常见临床表现为：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癫痫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。若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患者突然出现意识丧失、眼睑上翻，四肢抽动，牙关紧闭或者出现一侧肢体不自觉的抽动等情况，立即通知护士。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 descr="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573016"/>
            <a:ext cx="2214880" cy="2088232"/>
          </a:xfrm>
          <a:prstGeom prst="rect">
            <a:avLst/>
          </a:prstGeom>
        </p:spPr>
      </p:pic>
      <p:pic>
        <p:nvPicPr>
          <p:cNvPr id="2" name="图片 1" descr="3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4225" y="3501008"/>
            <a:ext cx="2091055" cy="2232248"/>
          </a:xfrm>
          <a:prstGeom prst="rect">
            <a:avLst/>
          </a:prstGeom>
        </p:spPr>
      </p:pic>
      <p:pic>
        <p:nvPicPr>
          <p:cNvPr id="6" name="图片 5" descr="41"/>
          <p:cNvPicPr>
            <a:picLocks noChangeAspect="1"/>
          </p:cNvPicPr>
          <p:nvPr/>
        </p:nvPicPr>
        <p:blipFill>
          <a:blip r:embed="rId4" cstate="print"/>
          <a:srcRect l="5753" t="6436" r="21381" b="47573"/>
          <a:stretch>
            <a:fillRect/>
          </a:stretch>
        </p:blipFill>
        <p:spPr>
          <a:xfrm>
            <a:off x="4465955" y="3717032"/>
            <a:ext cx="2006600" cy="19442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2120" y="3717032"/>
            <a:ext cx="1949450" cy="19442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1130" y="5279390"/>
            <a:ext cx="1900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/>
          </a:p>
          <a:p>
            <a:r>
              <a:rPr lang="zh-CN" altLang="en-US" sz="2800" b="1" dirty="0"/>
              <a:t>专人陪护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14245" y="5238750"/>
            <a:ext cx="20815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/>
          </a:p>
          <a:p>
            <a:r>
              <a:rPr lang="zh-CN" altLang="en-US" sz="2800" b="1" dirty="0"/>
              <a:t>不能用力压制患者肢体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65955" y="5320030"/>
            <a:ext cx="200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/>
          </a:p>
          <a:p>
            <a:r>
              <a:rPr lang="zh-CN" altLang="en-US" sz="2800" b="1" dirty="0"/>
              <a:t>加床档保护</a:t>
            </a:r>
          </a:p>
          <a:p>
            <a:r>
              <a:rPr lang="zh-CN" altLang="en-US" sz="2800" b="1" dirty="0"/>
              <a:t>防止坠床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02120" y="5320030"/>
            <a:ext cx="2065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/>
          </a:p>
          <a:p>
            <a:r>
              <a:rPr lang="zh-CN" altLang="en-US" sz="2800" b="1" dirty="0"/>
              <a:t>床头备牙垫防止舌咬伤</a:t>
            </a:r>
          </a:p>
        </p:txBody>
      </p:sp>
    </p:spTree>
  </p:cSld>
  <p:clrMapOvr>
    <a:masterClrMapping/>
  </p:clrMapOvr>
  <p:transition spd="slow" advTm="10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91790" y="981075"/>
            <a:ext cx="4838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饮食（一）</a:t>
            </a:r>
          </a:p>
        </p:txBody>
      </p:sp>
      <p:sp>
        <p:nvSpPr>
          <p:cNvPr id="30723" name="矩形 4"/>
          <p:cNvSpPr>
            <a:spLocks noChangeArrowheads="1"/>
          </p:cNvSpPr>
          <p:nvPr/>
        </p:nvSpPr>
        <p:spPr bwMode="auto">
          <a:xfrm>
            <a:off x="539750" y="1989138"/>
            <a:ext cx="7777163" cy="353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None/>
            </a:pPr>
            <a:r>
              <a:rPr lang="en-US" altLang="zh-CN" sz="3200" b="1" dirty="0">
                <a:latin typeface="宋体" pitchFamily="2" charset="-122"/>
              </a:rPr>
              <a:t>1.</a:t>
            </a:r>
            <a:r>
              <a:rPr lang="zh-CN" altLang="en-US" sz="3200" b="1" dirty="0">
                <a:latin typeface="宋体" pitchFamily="2" charset="-122"/>
              </a:rPr>
              <a:t>术后当天禁食，根据病情变化，遵医嘱术后第</a:t>
            </a:r>
            <a:r>
              <a:rPr lang="en-US" altLang="zh-CN" sz="3200" b="1" dirty="0">
                <a:latin typeface="宋体" pitchFamily="2" charset="-122"/>
              </a:rPr>
              <a:t>2</a:t>
            </a:r>
            <a:r>
              <a:rPr lang="zh-CN" altLang="en-US" sz="3200" b="1" dirty="0">
                <a:latin typeface="宋体" pitchFamily="2" charset="-122"/>
              </a:rPr>
              <a:t>天给予患者进食。</a:t>
            </a:r>
          </a:p>
          <a:p>
            <a:pPr marL="342900" indent="-342900">
              <a:buFont typeface="Arial" pitchFamily="34" charset="0"/>
              <a:buNone/>
            </a:pPr>
            <a:endParaRPr lang="zh-CN" altLang="en-US" sz="3200" b="1" dirty="0">
              <a:latin typeface="宋体" pitchFamily="2" charset="-122"/>
            </a:endParaRPr>
          </a:p>
          <a:p>
            <a:pPr marL="342900" indent="-342900">
              <a:buFont typeface="Arial" pitchFamily="34" charset="0"/>
              <a:buNone/>
            </a:pPr>
            <a:r>
              <a:rPr lang="zh-CN" altLang="en-US" sz="3200" b="1" dirty="0">
                <a:latin typeface="宋体" pitchFamily="2" charset="-122"/>
                <a:sym typeface="宋体" pitchFamily="2" charset="-122"/>
              </a:rPr>
              <a:t> 流食    半流食     软食     普食</a:t>
            </a:r>
          </a:p>
          <a:p>
            <a:pPr marL="342900" indent="-342900">
              <a:buFont typeface="Arial" pitchFamily="34" charset="0"/>
              <a:buNone/>
            </a:pPr>
            <a:endParaRPr lang="zh-CN" altLang="en-US" sz="3200" b="1" dirty="0">
              <a:latin typeface="宋体" pitchFamily="2" charset="-122"/>
              <a:sym typeface="宋体" pitchFamily="2" charset="-122"/>
            </a:endParaRPr>
          </a:p>
          <a:p>
            <a:pPr marL="342900" indent="-342900">
              <a:buFont typeface="Arial" pitchFamily="34" charset="0"/>
              <a:buNone/>
            </a:pPr>
            <a:endParaRPr lang="zh-CN" altLang="en-US" sz="3200" b="1" dirty="0">
              <a:latin typeface="宋体" pitchFamily="2" charset="-122"/>
              <a:sym typeface="宋体" pitchFamily="2" charset="-122"/>
            </a:endParaRPr>
          </a:p>
          <a:p>
            <a:pPr marL="342900" indent="-342900">
              <a:buFont typeface="Arial" pitchFamily="34" charset="0"/>
              <a:buNone/>
            </a:pPr>
            <a:endParaRPr lang="zh-CN" altLang="en-US" sz="3200" b="1" dirty="0">
              <a:latin typeface="宋体" pitchFamily="2" charset="-122"/>
            </a:endParaRPr>
          </a:p>
        </p:txBody>
      </p:sp>
      <p:pic>
        <p:nvPicPr>
          <p:cNvPr id="30724" name="图片 2" descr="215454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838" y="32131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图片 5" descr="215454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063" y="32131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图片 6" descr="2"/>
          <p:cNvPicPr>
            <a:picLocks noChangeAspect="1" noChangeArrowheads="1"/>
          </p:cNvPicPr>
          <p:nvPr/>
        </p:nvPicPr>
        <p:blipFill>
          <a:blip r:embed="rId3" cstate="print"/>
          <a:srcRect l="17830" t="6557" r="21365" b="9972"/>
          <a:stretch>
            <a:fillRect/>
          </a:stretch>
        </p:blipFill>
        <p:spPr bwMode="auto">
          <a:xfrm>
            <a:off x="539750" y="4292600"/>
            <a:ext cx="1350963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图片 7" descr="1"/>
          <p:cNvPicPr>
            <a:picLocks noChangeAspect="1" noChangeArrowheads="1"/>
          </p:cNvPicPr>
          <p:nvPr/>
        </p:nvPicPr>
        <p:blipFill>
          <a:blip r:embed="rId4" cstate="print"/>
          <a:srcRect l="20952" t="14116" r="15776" b="-1500"/>
          <a:stretch>
            <a:fillRect/>
          </a:stretch>
        </p:blipFill>
        <p:spPr bwMode="auto">
          <a:xfrm>
            <a:off x="2484438" y="4292600"/>
            <a:ext cx="1274762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图片 9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538" y="4221163"/>
            <a:ext cx="1374775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图片 10" descr="timg (1)"/>
          <p:cNvPicPr>
            <a:picLocks noChangeAspect="1" noChangeArrowheads="1"/>
          </p:cNvPicPr>
          <p:nvPr/>
        </p:nvPicPr>
        <p:blipFill>
          <a:blip r:embed="rId6" cstate="print"/>
          <a:srcRect l="10535" t="15736" r="11404" b="14255"/>
          <a:stretch>
            <a:fillRect/>
          </a:stretch>
        </p:blipFill>
        <p:spPr bwMode="auto">
          <a:xfrm>
            <a:off x="6443663" y="4221163"/>
            <a:ext cx="1470025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图片 2" descr="215454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32845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8765" y="1052513"/>
            <a:ext cx="4838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饮食（二）</a:t>
            </a:r>
          </a:p>
        </p:txBody>
      </p:sp>
      <p:sp>
        <p:nvSpPr>
          <p:cNvPr id="31747" name="矩形 2"/>
          <p:cNvSpPr>
            <a:spLocks noChangeArrowheads="1"/>
          </p:cNvSpPr>
          <p:nvPr/>
        </p:nvSpPr>
        <p:spPr bwMode="auto">
          <a:xfrm>
            <a:off x="566738" y="1701800"/>
            <a:ext cx="2968625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altLang="zh-CN" sz="3200" b="1">
              <a:latin typeface="宋体" pitchFamily="2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zh-CN" altLang="en-US" sz="3200" b="1">
              <a:latin typeface="宋体" pitchFamily="2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zh-CN" altLang="en-US" sz="3200" b="1"/>
          </a:p>
          <a:p>
            <a:pPr marL="342900" indent="-342900">
              <a:buFont typeface="Arial" pitchFamily="34" charset="0"/>
              <a:buChar char="•"/>
            </a:pPr>
            <a:endParaRPr lang="zh-CN" altLang="en-US" sz="3200" b="1"/>
          </a:p>
        </p:txBody>
      </p:sp>
      <p:sp>
        <p:nvSpPr>
          <p:cNvPr id="31748" name="文本框 4"/>
          <p:cNvSpPr txBox="1">
            <a:spLocks noChangeArrowheads="1"/>
          </p:cNvSpPr>
          <p:nvPr/>
        </p:nvSpPr>
        <p:spPr bwMode="auto">
          <a:xfrm>
            <a:off x="5708650" y="2416175"/>
            <a:ext cx="3095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95288" y="2492375"/>
            <a:ext cx="3744912" cy="4206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716463" y="2492375"/>
            <a:ext cx="3816350" cy="41767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751" name="文本框 7"/>
          <p:cNvSpPr txBox="1">
            <a:spLocks noChangeArrowheads="1"/>
          </p:cNvSpPr>
          <p:nvPr/>
        </p:nvSpPr>
        <p:spPr bwMode="auto">
          <a:xfrm>
            <a:off x="468313" y="2492375"/>
            <a:ext cx="353218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None/>
            </a:pPr>
            <a:r>
              <a:rPr lang="en-US" altLang="zh-CN" sz="3200" b="1">
                <a:latin typeface="宋体" pitchFamily="2" charset="-122"/>
                <a:sym typeface="+mn-ea"/>
              </a:rPr>
              <a:t> </a:t>
            </a:r>
          </a:p>
          <a:p>
            <a:pPr marL="342900" indent="-342900">
              <a:buFont typeface="Arial" pitchFamily="34" charset="0"/>
              <a:buNone/>
            </a:pPr>
            <a:r>
              <a:rPr lang="zh-CN" altLang="en-US" sz="2800" b="1">
                <a:latin typeface="宋体" pitchFamily="2" charset="-122"/>
                <a:sym typeface="+mn-ea"/>
              </a:rPr>
              <a:t>多食粗纤维易消化食物，保持大便通畅</a:t>
            </a:r>
            <a:endParaRPr lang="en-US" altLang="zh-CN" sz="2800" b="1">
              <a:latin typeface="宋体" pitchFamily="2" charset="-122"/>
              <a:sym typeface="+mn-ea"/>
            </a:endParaRPr>
          </a:p>
        </p:txBody>
      </p:sp>
      <p:sp>
        <p:nvSpPr>
          <p:cNvPr id="31752" name="文本框 8"/>
          <p:cNvSpPr txBox="1">
            <a:spLocks noChangeArrowheads="1"/>
          </p:cNvSpPr>
          <p:nvPr/>
        </p:nvSpPr>
        <p:spPr bwMode="auto">
          <a:xfrm>
            <a:off x="4643438" y="2852738"/>
            <a:ext cx="3670300" cy="184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None/>
            </a:pPr>
            <a:r>
              <a:rPr lang="zh-CN" altLang="en-US" sz="3200" b="1">
                <a:latin typeface="宋体" pitchFamily="2" charset="-122"/>
                <a:sym typeface="+mn-ea"/>
              </a:rPr>
              <a:t>  </a:t>
            </a:r>
            <a:r>
              <a:rPr lang="zh-CN" altLang="en-US" sz="2800" b="1">
                <a:latin typeface="宋体" pitchFamily="2" charset="-122"/>
                <a:sym typeface="+mn-ea"/>
              </a:rPr>
              <a:t>卧床期间喝</a:t>
            </a:r>
          </a:p>
          <a:p>
            <a:pPr marL="342900" indent="-342900">
              <a:buFont typeface="Arial" pitchFamily="34" charset="0"/>
              <a:buNone/>
            </a:pPr>
            <a:r>
              <a:rPr lang="zh-CN" altLang="en-US" sz="2800" b="1">
                <a:latin typeface="宋体" pitchFamily="2" charset="-122"/>
                <a:sym typeface="+mn-ea"/>
              </a:rPr>
              <a:t>  牛奶、豆浆</a:t>
            </a:r>
          </a:p>
          <a:p>
            <a:pPr marL="342900" indent="-342900">
              <a:buFont typeface="Arial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  <a:sym typeface="+mn-ea"/>
              </a:rPr>
              <a:t>（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sym typeface="+mn-ea"/>
              </a:rPr>
              <a:t>易产气食物防止腹胀</a:t>
            </a:r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  <a:sym typeface="+mn-ea"/>
              </a:rPr>
              <a:t>)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  <a:p>
            <a:pPr marL="342900" indent="-342900">
              <a:buFont typeface="Arial" pitchFamily="34" charset="0"/>
              <a:buNone/>
            </a:pP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pic>
        <p:nvPicPr>
          <p:cNvPr id="31753" name="图片 10" descr="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5" y="4508500"/>
            <a:ext cx="1725613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图片 11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25" y="4508500"/>
            <a:ext cx="14478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5" name="图片 12" descr="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" y="4508500"/>
            <a:ext cx="1628775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6" name="图片 13" descr="12"/>
          <p:cNvPicPr>
            <a:picLocks noChangeAspect="1" noChangeArrowheads="1"/>
          </p:cNvPicPr>
          <p:nvPr/>
        </p:nvPicPr>
        <p:blipFill>
          <a:blip r:embed="rId5" cstate="print"/>
          <a:srcRect l="18469" t="26974" r="19278"/>
          <a:stretch>
            <a:fillRect/>
          </a:stretch>
        </p:blipFill>
        <p:spPr bwMode="auto">
          <a:xfrm>
            <a:off x="2339975" y="4508500"/>
            <a:ext cx="1455738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7" name="图片 20" descr="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788" y="1844675"/>
            <a:ext cx="6080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8" name="图片 19" descr="16"/>
          <p:cNvPicPr>
            <a:picLocks noChangeAspect="1" noChangeArrowheads="1"/>
          </p:cNvPicPr>
          <p:nvPr/>
        </p:nvPicPr>
        <p:blipFill>
          <a:blip r:embed="rId7" cstate="print"/>
          <a:srcRect l="23705" r="18005" b="11891"/>
          <a:stretch>
            <a:fillRect/>
          </a:stretch>
        </p:blipFill>
        <p:spPr bwMode="auto">
          <a:xfrm>
            <a:off x="1835150" y="1844675"/>
            <a:ext cx="966788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0047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7624" y="476250"/>
            <a:ext cx="10199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皮肤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保护与便器使用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650" name="矩形 4"/>
          <p:cNvSpPr/>
          <p:nvPr/>
        </p:nvSpPr>
        <p:spPr>
          <a:xfrm>
            <a:off x="539750" y="1844824"/>
            <a:ext cx="7777163" cy="372409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为患者翻身时，避免脱、拉、拽，保持皮肤清洁干燥。</a:t>
            </a:r>
          </a:p>
          <a:p>
            <a:pPr marL="342900" indent="-342900">
              <a:buFont typeface="Arial" panose="020B0604020202020204" pitchFamily="34" charset="0"/>
            </a:pP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正确使用便器，避免皮肤损伤。他人帮助使用便器时：屈膝，膝盖分开，腰部抬起，便盆头端放到腰线位置。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 descr="5"/>
          <p:cNvPicPr>
            <a:picLocks noChangeAspect="1"/>
          </p:cNvPicPr>
          <p:nvPr/>
        </p:nvPicPr>
        <p:blipFill>
          <a:blip r:embed="rId2" cstate="print"/>
          <a:srcRect t="13560" r="3367" b="13839"/>
          <a:stretch>
            <a:fillRect/>
          </a:stretch>
        </p:blipFill>
        <p:spPr>
          <a:xfrm>
            <a:off x="5304790" y="4743450"/>
            <a:ext cx="3681730" cy="21146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39306" y="4846955"/>
            <a:ext cx="676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头端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317230" y="6165304"/>
            <a:ext cx="958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足端</a:t>
            </a:r>
          </a:p>
        </p:txBody>
      </p:sp>
      <p:pic>
        <p:nvPicPr>
          <p:cNvPr id="10" name="图片 9" descr="8"/>
          <p:cNvPicPr>
            <a:picLocks noChangeAspect="1"/>
          </p:cNvPicPr>
          <p:nvPr/>
        </p:nvPicPr>
        <p:blipFill>
          <a:blip r:embed="rId3" cstate="print"/>
          <a:srcRect t="35517" b="18492"/>
          <a:stretch>
            <a:fillRect/>
          </a:stretch>
        </p:blipFill>
        <p:spPr>
          <a:xfrm>
            <a:off x="121920" y="4599940"/>
            <a:ext cx="4975225" cy="2122170"/>
          </a:xfrm>
          <a:prstGeom prst="rect">
            <a:avLst/>
          </a:prstGeom>
        </p:spPr>
      </p:pic>
    </p:spTree>
  </p:cSld>
  <p:clrMapOvr>
    <a:masterClrMapping/>
  </p:clrMapOvr>
  <p:transition spd="slow" advTm="10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4"/>
          <p:cNvSpPr/>
          <p:nvPr/>
        </p:nvSpPr>
        <p:spPr>
          <a:xfrm>
            <a:off x="255270" y="1844824"/>
            <a:ext cx="7858760" cy="36625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术前有既往史长期口服相应药物的患者，术后要与医生沟通是否继续口服药物。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2800" b="1" dirty="0">
              <a:latin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</a:pP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>
                <a:latin typeface="宋体" panose="02010600030101010101" pitchFamily="2" charset="-122"/>
              </a:rPr>
              <a:t>2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口服抗癫痫的药物患者，勿私自停药和更改剂量，防止诱发癫痫发作。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20"/>
          <p:cNvPicPr>
            <a:picLocks noChangeAspect="1"/>
          </p:cNvPicPr>
          <p:nvPr/>
        </p:nvPicPr>
        <p:blipFill>
          <a:blip r:embed="rId2" cstate="print"/>
          <a:srcRect t="19769" r="1627" b="18133"/>
          <a:stretch>
            <a:fillRect/>
          </a:stretch>
        </p:blipFill>
        <p:spPr>
          <a:xfrm>
            <a:off x="4376420" y="4869815"/>
            <a:ext cx="4617085" cy="19881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95736" y="476250"/>
            <a:ext cx="59179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药物</a:t>
            </a:r>
          </a:p>
        </p:txBody>
      </p:sp>
    </p:spTree>
  </p:cSld>
  <p:clrMapOvr>
    <a:masterClrMapping/>
  </p:clrMapOvr>
  <p:transition spd="slow" advTm="10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8260" y="260648"/>
            <a:ext cx="6403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语言障碍</a:t>
            </a:r>
          </a:p>
        </p:txBody>
      </p:sp>
      <p:sp>
        <p:nvSpPr>
          <p:cNvPr id="39938" name="矩形 4"/>
          <p:cNvSpPr/>
          <p:nvPr/>
        </p:nvSpPr>
        <p:spPr>
          <a:xfrm>
            <a:off x="611560" y="1460977"/>
            <a:ext cx="8136904" cy="36625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额叶损伤后常</a:t>
            </a:r>
            <a:r>
              <a:rPr lang="zh-CN" altLang="en-US" sz="2800" b="1" dirty="0">
                <a:latin typeface="宋体" panose="02010600030101010101" pitchFamily="2" charset="-122"/>
              </a:rPr>
              <a:t>表现为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精神症状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（即</a:t>
            </a:r>
            <a:r>
              <a:rPr lang="zh-CN" altLang="en-US" sz="2800" b="1" dirty="0">
                <a:latin typeface="宋体" panose="02010600030101010101" pitchFamily="2" charset="-122"/>
              </a:rPr>
              <a:t>兴奋、幻视、幻听、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言语增多且语无伦次）、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运动性失语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（即不能表达自己的意思，仅能说出部分单字）；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颞叶损伤后常表现为：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命名性失语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（即对任何事物的称呼名称丧失）及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感觉性失语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（即听不懂别人及自己的讲话）。     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196" y="4186082"/>
            <a:ext cx="2107504" cy="215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60589"/>
            <a:ext cx="2160240" cy="2155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6309518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床挡保护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0926" y="6315975"/>
            <a:ext cx="192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文字沟通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29508" y="629295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专人陪护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6496" y="6272924"/>
            <a:ext cx="194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肢体表达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740" y="4159193"/>
            <a:ext cx="2028244" cy="218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 descr="F:\t019304657e41ad3c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544" y="4087501"/>
            <a:ext cx="2052439" cy="222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0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5280" y="5016500"/>
            <a:ext cx="3578225" cy="1841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39752" y="476250"/>
            <a:ext cx="57751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肢体活动</a:t>
            </a:r>
          </a:p>
        </p:txBody>
      </p:sp>
      <p:sp>
        <p:nvSpPr>
          <p:cNvPr id="32770" name="矩形 4"/>
          <p:cNvSpPr/>
          <p:nvPr/>
        </p:nvSpPr>
        <p:spPr>
          <a:xfrm>
            <a:off x="683260" y="1988840"/>
            <a:ext cx="7777163" cy="30469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护士会指导家属给予患者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每日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2-3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进行主动或被动的肢体功能锻炼，每次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15-20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分钟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为宜。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下肢活动障碍的患者可遵医嘱给予做足底泵，促进血液循环。</a:t>
            </a:r>
          </a:p>
        </p:txBody>
      </p:sp>
    </p:spTree>
  </p:cSld>
  <p:clrMapOvr>
    <a:masterClrMapping/>
  </p:clrMapOvr>
  <p:transition spd="slow" advTm="1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79158" y="940204"/>
            <a:ext cx="3156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itchFamily="34" charset="-122"/>
                <a:ea typeface="微软雅黑" pitchFamily="34" charset="-122"/>
              </a:rPr>
              <a:t>颅内肿瘤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itchFamily="34" charset="-122"/>
                <a:ea typeface="微软雅黑" pitchFamily="34" charset="-122"/>
              </a:rPr>
              <a:t>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  <p:sp>
        <p:nvSpPr>
          <p:cNvPr id="17410" name="矩形 2"/>
          <p:cNvSpPr/>
          <p:nvPr/>
        </p:nvSpPr>
        <p:spPr>
          <a:xfrm>
            <a:off x="0" y="1586535"/>
            <a:ext cx="2627784" cy="30469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33375" lvl="0" indent="-333375">
              <a:spcAft>
                <a:spcPts val="0"/>
              </a:spcAft>
              <a:tabLst>
                <a:tab pos="2637155" algn="ctr"/>
                <a:tab pos="5274310" algn="r"/>
                <a:tab pos="1257300" algn="l"/>
              </a:tabLst>
            </a:pPr>
            <a:r>
              <a:rPr lang="zh-CN" altLang="en-US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   根据</a:t>
            </a:r>
            <a:r>
              <a:rPr lang="zh-CN" altLang="en-US" sz="3200" b="1" dirty="0">
                <a:latin typeface="宋体" panose="02010600030101010101" pitchFamily="2" charset="-122"/>
              </a:rPr>
              <a:t>肿瘤</a:t>
            </a:r>
            <a:r>
              <a:rPr lang="zh-CN" altLang="en-US" sz="3200" b="1" dirty="0">
                <a:solidFill>
                  <a:prstClr val="black"/>
                </a:solidFill>
                <a:latin typeface="Times New Roman"/>
                <a:ea typeface="宋体"/>
                <a:cs typeface="Arial"/>
              </a:rPr>
              <a:t>发生部位可分为：</a:t>
            </a:r>
            <a:r>
              <a:rPr lang="zh-CN" altLang="en-US" sz="3200" b="1" dirty="0">
                <a:latin typeface="宋体" panose="02010600030101010101" pitchFamily="2" charset="-122"/>
              </a:rPr>
              <a:t>额叶、顶叶、颞叶、枕叶、小脑、脑室肿瘤等。</a:t>
            </a:r>
            <a:endParaRPr lang="en-US" altLang="zh-CN" sz="3200" b="1" dirty="0">
              <a:latin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116" y="1586535"/>
            <a:ext cx="2886662" cy="2416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" y="4814837"/>
            <a:ext cx="3017749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179" y="4814837"/>
            <a:ext cx="2540000" cy="20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10756" y="61167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小脑肿瘤</a:t>
            </a:r>
          </a:p>
        </p:txBody>
      </p:sp>
      <p:cxnSp>
        <p:nvCxnSpPr>
          <p:cNvPr id="9" name="直接箭头连接符 8"/>
          <p:cNvCxnSpPr>
            <a:endCxn id="7" idx="1"/>
          </p:cNvCxnSpPr>
          <p:nvPr/>
        </p:nvCxnSpPr>
        <p:spPr>
          <a:xfrm>
            <a:off x="2123728" y="6021288"/>
            <a:ext cx="1387028" cy="326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57165" y="143912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额叶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71835" y="1917807"/>
            <a:ext cx="94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顶叶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2537" y="2342735"/>
            <a:ext cx="92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枕叶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2537" y="3280367"/>
            <a:ext cx="92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颞叶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9396" y="2774558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岛叶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357474" y="1628800"/>
            <a:ext cx="0" cy="27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342260" y="1628800"/>
            <a:ext cx="19149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076056" y="2148639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4" idx="1"/>
          </p:cNvCxnSpPr>
          <p:nvPr/>
        </p:nvCxnSpPr>
        <p:spPr>
          <a:xfrm>
            <a:off x="5299712" y="2567026"/>
            <a:ext cx="982825" cy="6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299712" y="2795019"/>
            <a:ext cx="1072488" cy="2103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608004" y="2573568"/>
            <a:ext cx="0" cy="66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5" idx="1"/>
          </p:cNvCxnSpPr>
          <p:nvPr/>
        </p:nvCxnSpPr>
        <p:spPr>
          <a:xfrm>
            <a:off x="4608004" y="3236223"/>
            <a:ext cx="1674533" cy="2749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59767" y="400350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侧脑室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72552" y="524400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第三脑室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86472" y="5812907"/>
            <a:ext cx="141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第四脑室</a:t>
            </a:r>
          </a:p>
        </p:txBody>
      </p:sp>
      <p:cxnSp>
        <p:nvCxnSpPr>
          <p:cNvPr id="1031" name="直接箭头连接符 1030"/>
          <p:cNvCxnSpPr>
            <a:endCxn id="31" idx="1"/>
          </p:cNvCxnSpPr>
          <p:nvPr/>
        </p:nvCxnSpPr>
        <p:spPr>
          <a:xfrm>
            <a:off x="6883903" y="6012962"/>
            <a:ext cx="11025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箭头连接符 1032"/>
          <p:cNvCxnSpPr>
            <a:endCxn id="29" idx="2"/>
          </p:cNvCxnSpPr>
          <p:nvPr/>
        </p:nvCxnSpPr>
        <p:spPr>
          <a:xfrm flipH="1" flipV="1">
            <a:off x="6271835" y="4465169"/>
            <a:ext cx="10702" cy="7788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接箭头连接符 1034"/>
          <p:cNvCxnSpPr/>
          <p:nvPr/>
        </p:nvCxnSpPr>
        <p:spPr>
          <a:xfrm flipH="1">
            <a:off x="4608004" y="5474840"/>
            <a:ext cx="16491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781128"/>
      </p:ext>
    </p:extLst>
  </p:cSld>
  <p:clrMapOvr>
    <a:masterClrMapping/>
  </p:clrMapOvr>
  <p:transition advTm="4563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19672" y="476250"/>
            <a:ext cx="649562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手部活动</a:t>
            </a:r>
          </a:p>
        </p:txBody>
      </p:sp>
      <p:sp>
        <p:nvSpPr>
          <p:cNvPr id="33794" name="矩形 4"/>
          <p:cNvSpPr/>
          <p:nvPr/>
        </p:nvSpPr>
        <p:spPr>
          <a:xfrm>
            <a:off x="539750" y="1916832"/>
            <a:ext cx="7777163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手的握拳与张开</a:t>
            </a:r>
          </a:p>
        </p:txBody>
      </p:sp>
      <p:pic>
        <p:nvPicPr>
          <p:cNvPr id="33795" name="图片 1"/>
          <p:cNvPicPr>
            <a:picLocks noChangeAspect="1"/>
          </p:cNvPicPr>
          <p:nvPr/>
        </p:nvPicPr>
        <p:blipFill>
          <a:blip r:embed="rId2" cstate="print"/>
          <a:srcRect t="15970"/>
          <a:stretch>
            <a:fillRect/>
          </a:stretch>
        </p:blipFill>
        <p:spPr>
          <a:xfrm>
            <a:off x="4583113" y="3240088"/>
            <a:ext cx="2389187" cy="3227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6" name="图片 2"/>
          <p:cNvPicPr>
            <a:picLocks noChangeAspect="1"/>
          </p:cNvPicPr>
          <p:nvPr/>
        </p:nvPicPr>
        <p:blipFill>
          <a:blip r:embed="rId3" cstate="print"/>
          <a:srcRect t="10481"/>
          <a:stretch>
            <a:fillRect/>
          </a:stretch>
        </p:blipFill>
        <p:spPr>
          <a:xfrm>
            <a:off x="993775" y="3240088"/>
            <a:ext cx="2487613" cy="32273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10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712" y="476250"/>
            <a:ext cx="6598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腕关节活动</a:t>
            </a:r>
          </a:p>
        </p:txBody>
      </p:sp>
      <p:pic>
        <p:nvPicPr>
          <p:cNvPr id="34819" name="图片 1"/>
          <p:cNvPicPr>
            <a:picLocks noChangeAspect="1"/>
          </p:cNvPicPr>
          <p:nvPr/>
        </p:nvPicPr>
        <p:blipFill>
          <a:blip r:embed="rId2" cstate="print"/>
          <a:srcRect l="18349" t="15614"/>
          <a:stretch>
            <a:fillRect/>
          </a:stretch>
        </p:blipFill>
        <p:spPr>
          <a:xfrm>
            <a:off x="2252345" y="2060848"/>
            <a:ext cx="2062480" cy="2520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0" name="图片 2"/>
          <p:cNvPicPr>
            <a:picLocks noChangeAspect="1"/>
          </p:cNvPicPr>
          <p:nvPr/>
        </p:nvPicPr>
        <p:blipFill>
          <a:blip r:embed="rId3" cstate="print"/>
          <a:srcRect l="26308" t="5887" r="16248" b="19829"/>
          <a:stretch>
            <a:fillRect/>
          </a:stretch>
        </p:blipFill>
        <p:spPr>
          <a:xfrm>
            <a:off x="125413" y="2060847"/>
            <a:ext cx="1952625" cy="252028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1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8475" y="1988840"/>
            <a:ext cx="2104390" cy="2592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2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1045" y="2060848"/>
            <a:ext cx="2091055" cy="2520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310765" y="4646295"/>
            <a:ext cx="208851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endParaRPr lang="en-US" altLang="zh-CN" sz="2800" b="1" dirty="0">
              <a:latin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腕关节屈曲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4551045" y="4646295"/>
            <a:ext cx="225488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endParaRPr lang="en-US" altLang="zh-CN" sz="2800" b="1" dirty="0">
              <a:latin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腕关节桡偏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6982460" y="4646295"/>
            <a:ext cx="1988045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endParaRPr lang="en-US" altLang="zh-CN" sz="2800" b="1" dirty="0">
              <a:latin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腕关节尺偏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25730" y="4646295"/>
            <a:ext cx="203390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zh-CN" sz="2800" b="1" dirty="0">
              <a:latin typeface="宋体" panose="02010600030101010101" pitchFamily="2" charset="-122"/>
              <a:sym typeface="+mn-ea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腕关节背伸</a:t>
            </a:r>
            <a:endParaRPr lang="zh-CN" altLang="en-US" sz="2800" dirty="0"/>
          </a:p>
        </p:txBody>
      </p:sp>
    </p:spTree>
  </p:cSld>
  <p:clrMapOvr>
    <a:masterClrMapping/>
  </p:clrMapOvr>
  <p:transition spd="slow" advTm="10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91680" y="476250"/>
            <a:ext cx="6887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肘关节活动</a:t>
            </a:r>
          </a:p>
        </p:txBody>
      </p:sp>
      <p:pic>
        <p:nvPicPr>
          <p:cNvPr id="35843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670" y="2350770"/>
            <a:ext cx="2448560" cy="291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4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0550" y="2350770"/>
            <a:ext cx="2491740" cy="291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1565" y="2350770"/>
            <a:ext cx="2407920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399790" y="5441950"/>
            <a:ext cx="2771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肘关节旋前</a:t>
            </a:r>
            <a:endParaRPr lang="en-US" altLang="zh-CN" sz="2800"/>
          </a:p>
        </p:txBody>
      </p:sp>
      <p:sp>
        <p:nvSpPr>
          <p:cNvPr id="3" name="文本框 2"/>
          <p:cNvSpPr txBox="1"/>
          <p:nvPr/>
        </p:nvSpPr>
        <p:spPr>
          <a:xfrm>
            <a:off x="5080" y="5441950"/>
            <a:ext cx="2745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肘关节屈伸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6526530" y="5441950"/>
            <a:ext cx="2052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肘关节旋后</a:t>
            </a:r>
            <a:endParaRPr lang="zh-CN" altLang="en-US" sz="2800"/>
          </a:p>
        </p:txBody>
      </p:sp>
    </p:spTree>
  </p:cSld>
  <p:clrMapOvr>
    <a:masterClrMapping/>
  </p:clrMapOvr>
  <p:transition spd="slow" advTm="10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764704"/>
            <a:ext cx="6958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肩关节活动</a:t>
            </a:r>
          </a:p>
        </p:txBody>
      </p:sp>
      <p:pic>
        <p:nvPicPr>
          <p:cNvPr id="36867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080" y="1412776"/>
            <a:ext cx="2051050" cy="20416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8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5678" y="1412776"/>
            <a:ext cx="1973262" cy="20416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9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5980" y="1412775"/>
            <a:ext cx="2036763" cy="20460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0" name="图片 5"/>
          <p:cNvPicPr>
            <a:picLocks noChangeAspect="1"/>
          </p:cNvPicPr>
          <p:nvPr/>
        </p:nvPicPr>
        <p:blipFill>
          <a:blip r:embed="rId6" cstate="print"/>
          <a:srcRect b="30553"/>
          <a:stretch>
            <a:fillRect/>
          </a:stretch>
        </p:blipFill>
        <p:spPr>
          <a:xfrm>
            <a:off x="3514725" y="4201160"/>
            <a:ext cx="1971675" cy="2143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1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35345" y="4201160"/>
            <a:ext cx="2037715" cy="2143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2" name="图片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890" y="4201160"/>
            <a:ext cx="2174240" cy="2143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减号 2"/>
          <p:cNvSpPr/>
          <p:nvPr/>
        </p:nvSpPr>
        <p:spPr>
          <a:xfrm>
            <a:off x="3907790" y="4783455"/>
            <a:ext cx="356235" cy="17843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减号 4"/>
          <p:cNvSpPr/>
          <p:nvPr/>
        </p:nvSpPr>
        <p:spPr>
          <a:xfrm>
            <a:off x="6355080" y="4783455"/>
            <a:ext cx="441960" cy="17843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减号 5"/>
          <p:cNvSpPr/>
          <p:nvPr/>
        </p:nvSpPr>
        <p:spPr>
          <a:xfrm rot="10800000">
            <a:off x="1058545" y="4366260"/>
            <a:ext cx="431800" cy="14414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15995" y="6309320"/>
            <a:ext cx="2614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+mn-ea"/>
                <a:ea typeface="+mn-ea"/>
                <a:cs typeface="+mn-ea"/>
              </a:rPr>
              <a:t>肩关节内旋</a:t>
            </a:r>
            <a:endParaRPr lang="en-US" altLang="zh-CN" sz="2800" b="1" dirty="0">
              <a:latin typeface="+mn-ea"/>
              <a:ea typeface="+mn-ea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15995" y="3535680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800" b="1">
                <a:latin typeface="+mn-ea"/>
                <a:ea typeface="+mn-ea"/>
                <a:cs typeface="+mn-ea"/>
                <a:sym typeface="+mn-ea"/>
              </a:rPr>
              <a:t>肩关节后伸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97255" y="353631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800" b="1">
                <a:sym typeface="+mn-ea"/>
              </a:rPr>
              <a:t>肩关节前屈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7080" y="6309320"/>
            <a:ext cx="217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+mn-ea"/>
                <a:ea typeface="+mn-ea"/>
                <a:cs typeface="+mn-ea"/>
              </a:rPr>
              <a:t>肩关节外展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98845" y="3536315"/>
            <a:ext cx="1974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肩关节内收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98210" y="6363414"/>
            <a:ext cx="2222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/>
              <a:t>肩关节外展</a:t>
            </a:r>
            <a:endParaRPr lang="en-US" altLang="zh-CN" b="1" dirty="0"/>
          </a:p>
        </p:txBody>
      </p:sp>
      <p:sp>
        <p:nvSpPr>
          <p:cNvPr id="14" name="减号 13"/>
          <p:cNvSpPr/>
          <p:nvPr/>
        </p:nvSpPr>
        <p:spPr>
          <a:xfrm>
            <a:off x="1326515" y="2117725"/>
            <a:ext cx="441960" cy="17843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10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3648" y="476672"/>
            <a:ext cx="6546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膝关节活动</a:t>
            </a:r>
          </a:p>
        </p:txBody>
      </p:sp>
      <p:pic>
        <p:nvPicPr>
          <p:cNvPr id="37891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433" y="2044383"/>
            <a:ext cx="2409825" cy="2952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2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5020" y="2081530"/>
            <a:ext cx="2187575" cy="2916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3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7098" y="2081213"/>
            <a:ext cx="2185987" cy="2916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62305" y="5361305"/>
            <a:ext cx="2409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  <a:cs typeface="+mn-ea"/>
                <a:sym typeface="+mn-ea"/>
              </a:rPr>
              <a:t>膝关节屈伸</a:t>
            </a:r>
            <a:endParaRPr lang="en-US" altLang="zh-CN" sz="2800">
              <a:latin typeface="+mn-ea"/>
              <a:ea typeface="+mn-ea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34385" y="5361305"/>
            <a:ext cx="1971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  <a:cs typeface="+mn-ea"/>
                <a:sym typeface="+mn-ea"/>
              </a:rPr>
              <a:t>膝关节外旋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202680" y="536130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latin typeface="+mj-ea"/>
                <a:ea typeface="+mj-ea"/>
                <a:cs typeface="+mn-ea"/>
                <a:sym typeface="+mn-ea"/>
              </a:rPr>
              <a:t>膝关节</a:t>
            </a:r>
            <a:r>
              <a:rPr lang="zh-CN" altLang="en-US" sz="2800" b="1" dirty="0">
                <a:latin typeface="+mj-ea"/>
                <a:ea typeface="+mj-ea"/>
                <a:sym typeface="+mn-ea"/>
              </a:rPr>
              <a:t>内旋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  <p:transition spd="slow" advTm="10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5656" y="476250"/>
            <a:ext cx="6455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踝关节活动</a:t>
            </a:r>
          </a:p>
        </p:txBody>
      </p:sp>
      <p:pic>
        <p:nvPicPr>
          <p:cNvPr id="38915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8310" y="1971040"/>
            <a:ext cx="2133600" cy="2916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7080" y="1971040"/>
            <a:ext cx="2095500" cy="2916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7" name="图片 5"/>
          <p:cNvPicPr>
            <a:picLocks noChangeAspect="1"/>
          </p:cNvPicPr>
          <p:nvPr/>
        </p:nvPicPr>
        <p:blipFill>
          <a:blip r:embed="rId4" cstate="print"/>
          <a:srcRect t="36041"/>
          <a:stretch>
            <a:fillRect/>
          </a:stretch>
        </p:blipFill>
        <p:spPr>
          <a:xfrm>
            <a:off x="2421255" y="1971040"/>
            <a:ext cx="1933575" cy="2916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8" name="图片 6"/>
          <p:cNvPicPr>
            <a:picLocks noChangeAspect="1"/>
          </p:cNvPicPr>
          <p:nvPr/>
        </p:nvPicPr>
        <p:blipFill>
          <a:blip r:embed="rId5" cstate="print"/>
          <a:srcRect l="3896" t="32405" r="-3896" b="114"/>
          <a:stretch>
            <a:fillRect/>
          </a:stretch>
        </p:blipFill>
        <p:spPr>
          <a:xfrm>
            <a:off x="257175" y="1971040"/>
            <a:ext cx="1995170" cy="2916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702175" y="5077460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踝关节内翻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6961505" y="5077460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踝关节外翻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 flipH="1">
            <a:off x="2466975" y="5077460"/>
            <a:ext cx="21101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踝关节趾屈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281940" y="5077460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踝关节背伸</a:t>
            </a:r>
            <a:endParaRPr lang="zh-CN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339752" y="5805264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以上每个动作需保持至少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秒</a:t>
            </a:r>
          </a:p>
        </p:txBody>
      </p:sp>
    </p:spTree>
  </p:cSld>
  <p:clrMapOvr>
    <a:masterClrMapping/>
  </p:clrMapOvr>
  <p:transition spd="slow" advTm="10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1472" y="857232"/>
            <a:ext cx="7772400" cy="500066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办理出院手续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844" y="1500174"/>
            <a:ext cx="9001156" cy="2286016"/>
          </a:xfrm>
        </p:spPr>
        <p:txBody>
          <a:bodyPr/>
          <a:lstStyle/>
          <a:p>
            <a:r>
              <a:rPr lang="zh-CN" altLang="en-US" sz="2800" u="sng" dirty="0">
                <a:latin typeface="+mn-ea"/>
                <a:ea typeface="+mn-ea"/>
              </a:rPr>
              <a:t>出院当天管床医生开据出院诊断证明书交于患者</a:t>
            </a:r>
            <a:endParaRPr lang="en-US" altLang="zh-CN" sz="2800" u="sng" dirty="0">
              <a:latin typeface="+mn-ea"/>
              <a:ea typeface="+mn-ea"/>
            </a:endParaRPr>
          </a:p>
          <a:p>
            <a:pPr algn="l"/>
            <a:endParaRPr lang="en-US" altLang="zh-CN" sz="2800" dirty="0">
              <a:latin typeface="+mn-ea"/>
              <a:ea typeface="+mn-ea"/>
            </a:endParaRPr>
          </a:p>
          <a:p>
            <a:pPr algn="l"/>
            <a:r>
              <a:rPr lang="en-US" altLang="zh-CN" sz="2800" dirty="0">
                <a:latin typeface="+mn-ea"/>
                <a:ea typeface="+mn-ea"/>
              </a:rPr>
              <a:t>1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北京市医保患者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r>
              <a:rPr lang="zh-CN" altLang="en-US" sz="2800" dirty="0">
                <a:latin typeface="+mn-ea"/>
                <a:ea typeface="+mn-ea"/>
              </a:rPr>
              <a:t>出院</a:t>
            </a:r>
            <a:r>
              <a:rPr lang="en-US" altLang="zh-CN" sz="2800" dirty="0">
                <a:latin typeface="+mn-ea"/>
                <a:ea typeface="+mn-ea"/>
              </a:rPr>
              <a:t>5</a:t>
            </a:r>
            <a:r>
              <a:rPr lang="zh-CN" altLang="en-US" sz="2800" dirty="0">
                <a:latin typeface="+mn-ea"/>
                <a:ea typeface="+mn-ea"/>
              </a:rPr>
              <a:t>个工作日后或收到短信通知后</a:t>
            </a:r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/>
            <a:r>
              <a:rPr lang="en-US" altLang="zh-CN" sz="2800" dirty="0">
                <a:latin typeface="+mn-ea"/>
                <a:ea typeface="+mn-ea"/>
              </a:rPr>
              <a:t>2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自费、公费、新农合患者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r>
              <a:rPr lang="zh-CN" altLang="en-US" sz="2800" dirty="0">
                <a:latin typeface="+mn-ea"/>
                <a:ea typeface="+mn-ea"/>
              </a:rPr>
              <a:t>等护士通知后携带押金条到出院处办理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/>
            <a:r>
              <a:rPr lang="en-US" altLang="zh-CN" sz="2800" dirty="0">
                <a:latin typeface="+mn-ea"/>
                <a:ea typeface="+mn-ea"/>
              </a:rPr>
              <a:t>3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异地医保患者（住院时医保卡押在住院处）</a:t>
            </a:r>
            <a:r>
              <a:rPr lang="zh-CN" altLang="en-US" sz="2800" dirty="0">
                <a:latin typeface="+mn-ea"/>
                <a:ea typeface="+mn-ea"/>
              </a:rPr>
              <a:t>：出院当天收到短信通知后携带押金条到出院处办理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/>
            <a:r>
              <a:rPr lang="zh-CN" altLang="en-US" sz="2800" dirty="0">
                <a:latin typeface="+mn-ea"/>
                <a:ea typeface="+mn-ea"/>
              </a:rPr>
              <a:t>（如您为周六日出院，请于下周一</a:t>
            </a:r>
            <a:r>
              <a:rPr lang="en-US" altLang="zh-CN" sz="2800" dirty="0">
                <a:latin typeface="+mn-ea"/>
                <a:ea typeface="+mn-ea"/>
              </a:rPr>
              <a:t>14</a:t>
            </a:r>
            <a:r>
              <a:rPr lang="zh-CN" altLang="en-US" sz="2800" dirty="0">
                <a:latin typeface="+mn-ea"/>
                <a:ea typeface="+mn-ea"/>
              </a:rPr>
              <a:t>：</a:t>
            </a:r>
            <a:r>
              <a:rPr lang="en-US" altLang="zh-CN" sz="2800" dirty="0">
                <a:latin typeface="+mn-ea"/>
                <a:ea typeface="+mn-ea"/>
              </a:rPr>
              <a:t>00</a:t>
            </a:r>
            <a:r>
              <a:rPr lang="zh-CN" altLang="en-US" sz="2800" dirty="0">
                <a:latin typeface="+mn-ea"/>
                <a:ea typeface="+mn-ea"/>
              </a:rPr>
              <a:t>后携带押金条到出院处办理）</a:t>
            </a:r>
          </a:p>
        </p:txBody>
      </p:sp>
      <p:sp>
        <p:nvSpPr>
          <p:cNvPr id="4" name="五角星 3"/>
          <p:cNvSpPr/>
          <p:nvPr/>
        </p:nvSpPr>
        <p:spPr>
          <a:xfrm>
            <a:off x="571472" y="1571612"/>
            <a:ext cx="285752" cy="2857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1472" y="857232"/>
            <a:ext cx="7772400" cy="1470025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如需复印病历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1643050"/>
            <a:ext cx="8215370" cy="1752600"/>
          </a:xfrm>
        </p:spPr>
        <p:txBody>
          <a:bodyPr/>
          <a:lstStyle/>
          <a:p>
            <a:pPr algn="l"/>
            <a:r>
              <a:rPr lang="zh-CN" altLang="en-US" sz="2800" dirty="0">
                <a:latin typeface="+mn-ea"/>
                <a:ea typeface="+mn-ea"/>
              </a:rPr>
              <a:t>请携带：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  <a:ea typeface="+mn-ea"/>
              </a:rPr>
              <a:t>患者身份证、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  <a:ea typeface="+mn-ea"/>
              </a:rPr>
              <a:t>办理人身份证、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  <a:ea typeface="+mn-ea"/>
              </a:rPr>
              <a:t>现金、</a:t>
            </a:r>
            <a:endParaRPr lang="en-US" altLang="zh-CN" sz="2800" dirty="0">
              <a:latin typeface="+mn-ea"/>
              <a:ea typeface="+mn-ea"/>
            </a:endParaRPr>
          </a:p>
          <a:p>
            <a:pPr algn="l"/>
            <a:r>
              <a:rPr lang="zh-CN" altLang="en-US" sz="2800" dirty="0">
                <a:latin typeface="+mn-ea"/>
                <a:ea typeface="+mn-ea"/>
              </a:rPr>
              <a:t>到病案室（门诊地下一层）办理病例复印登记手续</a:t>
            </a:r>
            <a:endParaRPr lang="en-US" altLang="zh-CN" sz="2800" dirty="0">
              <a:latin typeface="+mn-ea"/>
              <a:ea typeface="+mn-ea"/>
            </a:endParaRPr>
          </a:p>
          <a:p>
            <a:pPr algn="l"/>
            <a:r>
              <a:rPr lang="zh-CN" altLang="en-US" sz="2800" dirty="0">
                <a:latin typeface="+mn-ea"/>
                <a:ea typeface="+mn-ea"/>
              </a:rPr>
              <a:t>  </a:t>
            </a:r>
            <a:endParaRPr lang="en-US" altLang="zh-CN" sz="2800" dirty="0">
              <a:latin typeface="+mn-ea"/>
              <a:ea typeface="+mn-ea"/>
            </a:endParaRPr>
          </a:p>
          <a:p>
            <a:pPr algn="l"/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注：北京市医保患者请于出院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15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个工作日后携带患者身份证、办理人身份证、现金到门诊地下一层病案室复印。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五角星 3"/>
          <p:cNvSpPr/>
          <p:nvPr/>
        </p:nvSpPr>
        <p:spPr>
          <a:xfrm>
            <a:off x="571472" y="4857760"/>
            <a:ext cx="285752" cy="28575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1760" y="476672"/>
            <a:ext cx="4433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出院指导</a:t>
            </a:r>
          </a:p>
        </p:txBody>
      </p:sp>
      <p:sp>
        <p:nvSpPr>
          <p:cNvPr id="41986" name="矩形 4"/>
          <p:cNvSpPr/>
          <p:nvPr/>
        </p:nvSpPr>
        <p:spPr>
          <a:xfrm>
            <a:off x="470535" y="1700808"/>
            <a:ext cx="7777163" cy="4462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正常恢复饮食后以清淡饮食为宜，避免油腻，辛辣刺激食物。</a:t>
            </a: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注意休息，避免重体力劳动。要养成良好的生活习惯，保障睡眠。</a:t>
            </a: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保持大便通畅，必要时使用缓泻剂。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保持情绪稳定，避免大悲大喜，心态要平和。</a:t>
            </a: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如有头晕、头痛、恶心、呕吐、癫痫、肢体活动障碍等症状及时就医。</a:t>
            </a:r>
          </a:p>
          <a:p>
            <a:pPr marL="342900" lvl="0" indent="-34290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出院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3.6.12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个月，请</a:t>
            </a: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</a:rPr>
              <a:t>遵从医生指示按时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来医院复查。</a:t>
            </a:r>
          </a:p>
        </p:txBody>
      </p:sp>
    </p:spTree>
  </p:cSld>
  <p:clrMapOvr>
    <a:masterClrMapping/>
  </p:clrMapOvr>
  <p:transition spd="slow" advTm="10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3"/>
          <p:cNvSpPr>
            <a:spLocks noChangeArrowheads="1"/>
          </p:cNvSpPr>
          <p:nvPr/>
        </p:nvSpPr>
        <p:spPr bwMode="auto">
          <a:xfrm>
            <a:off x="2123728" y="980728"/>
            <a:ext cx="56165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 dirty="0">
                <a:solidFill>
                  <a:srgbClr val="CC3399"/>
                </a:solidFill>
                <a:latin typeface="华文彩云" pitchFamily="2" charset="-122"/>
                <a:ea typeface="华文彩云" pitchFamily="2" charset="-122"/>
              </a:rPr>
              <a:t>手术顺利  早日康复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1916832"/>
            <a:ext cx="9000913" cy="48109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18262" y="98107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治疗方式</a:t>
            </a:r>
          </a:p>
        </p:txBody>
      </p:sp>
      <p:sp>
        <p:nvSpPr>
          <p:cNvPr id="2" name="矩形 1"/>
          <p:cNvSpPr/>
          <p:nvPr/>
        </p:nvSpPr>
        <p:spPr>
          <a:xfrm>
            <a:off x="395536" y="1916832"/>
            <a:ext cx="758092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/>
            <a:r>
              <a:rPr lang="en-US" altLang="zh-CN" sz="2800" b="1" dirty="0">
                <a:solidFill>
                  <a:prstClr val="black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手术治疗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主要治疗方法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)</a:t>
            </a:r>
          </a:p>
          <a:p>
            <a:pPr marL="342900" lvl="0" indent="-342900"/>
            <a:r>
              <a:rPr lang="en-US" altLang="zh-CN" sz="2800" b="1" dirty="0">
                <a:solidFill>
                  <a:prstClr val="black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</a:rPr>
              <a:t>放射疗法</a:t>
            </a:r>
            <a:endParaRPr lang="en-US" altLang="zh-CN" sz="2800" b="1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42900" lvl="0" indent="-342900"/>
            <a:r>
              <a:rPr lang="en-US" altLang="zh-CN" sz="2800" b="1" dirty="0">
                <a:solidFill>
                  <a:prstClr val="black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</a:rPr>
              <a:t>姑息性手术</a:t>
            </a:r>
            <a:r>
              <a:rPr lang="en-US" altLang="zh-CN" sz="2800" b="1" dirty="0">
                <a:solidFill>
                  <a:prstClr val="black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</a:rPr>
              <a:t>脑脊髓液分离术、内外减压术）</a:t>
            </a:r>
            <a:endParaRPr lang="en-US" altLang="zh-CN" sz="2800" b="1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42900" lvl="0" indent="-342900"/>
            <a:r>
              <a:rPr lang="en-US" altLang="zh-CN" sz="2800" b="1" dirty="0">
                <a:solidFill>
                  <a:prstClr val="black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</a:rPr>
              <a:t>化学疗法</a:t>
            </a:r>
            <a:endParaRPr lang="en-US" altLang="zh-CN" sz="2800" b="1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309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29853" y="1124744"/>
            <a:ext cx="3453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术前准备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皮肤</a:t>
            </a:r>
          </a:p>
        </p:txBody>
      </p:sp>
      <p:sp>
        <p:nvSpPr>
          <p:cNvPr id="17410" name="矩形 2"/>
          <p:cNvSpPr/>
          <p:nvPr/>
        </p:nvSpPr>
        <p:spPr>
          <a:xfrm>
            <a:off x="179512" y="2708920"/>
            <a:ext cx="5256584" cy="1508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zh-CN" altLang="en-US" sz="3600" b="1" dirty="0">
                <a:latin typeface="宋体" panose="02010600030101010101" pitchFamily="2" charset="-122"/>
              </a:rPr>
              <a:t>剃除头发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zh-CN" altLang="en-US" sz="2800" b="1" dirty="0">
                <a:latin typeface="宋体" panose="02010600030101010101" pitchFamily="2" charset="-122"/>
              </a:rPr>
              <a:t>目的：暴露手术视野，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</a:rPr>
              <a:t>      </a:t>
            </a:r>
            <a:r>
              <a:rPr lang="zh-CN" altLang="en-US" sz="2800" b="1" dirty="0">
                <a:latin typeface="宋体" panose="02010600030101010101" pitchFamily="2" charset="-122"/>
              </a:rPr>
              <a:t>预防术后感染。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50" name="Picture 2" descr="F:\新建文件夹 (2)\ea4f43aec0083408f1bf0d6bd0f04952_t011a7408bf4f37812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6096" y="3462972"/>
            <a:ext cx="3707904" cy="320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4563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55875" y="981075"/>
            <a:ext cx="43561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物品准备</a:t>
            </a:r>
          </a:p>
        </p:txBody>
      </p:sp>
      <p:sp>
        <p:nvSpPr>
          <p:cNvPr id="24579" name="矩形 4"/>
          <p:cNvSpPr>
            <a:spLocks noChangeArrowheads="1"/>
          </p:cNvSpPr>
          <p:nvPr/>
        </p:nvSpPr>
        <p:spPr bwMode="auto">
          <a:xfrm>
            <a:off x="467544" y="2746027"/>
            <a:ext cx="396081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None/>
            </a:pPr>
            <a:r>
              <a:rPr lang="zh-CN" altLang="en-US" sz="3200" b="1" dirty="0"/>
              <a:t> 医用看护垫</a:t>
            </a:r>
            <a:r>
              <a:rPr lang="en-US" altLang="zh-CN" sz="3200" b="1" dirty="0"/>
              <a:t>1</a:t>
            </a:r>
            <a:r>
              <a:rPr lang="zh-CN" altLang="en-US" sz="3200" b="1" dirty="0"/>
              <a:t>包</a:t>
            </a:r>
            <a:endParaRPr lang="en-US" altLang="zh-CN" sz="3200" b="1" dirty="0"/>
          </a:p>
          <a:p>
            <a:pPr marL="342900" indent="-342900"/>
            <a:r>
              <a:rPr lang="zh-CN" altLang="en-US" sz="3200" b="1" dirty="0"/>
              <a:t> 规格</a:t>
            </a:r>
            <a:r>
              <a:rPr lang="en-US" altLang="zh-CN" sz="3200" b="1" dirty="0"/>
              <a:t>60cm</a:t>
            </a:r>
            <a:r>
              <a:rPr lang="zh-CN" altLang="en-US" sz="3200" b="1" dirty="0"/>
              <a:t>*</a:t>
            </a:r>
            <a:r>
              <a:rPr lang="en-US" altLang="zh-CN" sz="3200" b="1" dirty="0"/>
              <a:t>90cm</a:t>
            </a:r>
            <a:endParaRPr lang="zh-CN" altLang="en-US" sz="3200" b="1" dirty="0"/>
          </a:p>
        </p:txBody>
      </p:sp>
      <p:pic>
        <p:nvPicPr>
          <p:cNvPr id="24580" name="图片 1"/>
          <p:cNvPicPr>
            <a:picLocks noChangeAspect="1" noChangeArrowheads="1"/>
          </p:cNvPicPr>
          <p:nvPr/>
        </p:nvPicPr>
        <p:blipFill>
          <a:blip r:embed="rId2" cstate="print"/>
          <a:srcRect t="23318" b="36392"/>
          <a:stretch>
            <a:fillRect/>
          </a:stretch>
        </p:blipFill>
        <p:spPr bwMode="auto">
          <a:xfrm>
            <a:off x="5292080" y="3284984"/>
            <a:ext cx="3650853" cy="338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3723604"/>
      </p:ext>
    </p:extLst>
  </p:cSld>
  <p:clrMapOvr>
    <a:masterClrMapping/>
  </p:clrMapOvr>
  <p:transition spd="slow" advTm="309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1760" y="1124744"/>
            <a:ext cx="3889375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禁食水</a:t>
            </a:r>
          </a:p>
        </p:txBody>
      </p:sp>
      <p:sp>
        <p:nvSpPr>
          <p:cNvPr id="17410" name="矩形 2"/>
          <p:cNvSpPr/>
          <p:nvPr/>
        </p:nvSpPr>
        <p:spPr>
          <a:xfrm>
            <a:off x="755650" y="2133600"/>
            <a:ext cx="7632774" cy="30469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您明天即将手术，请于今晚进清淡饮食。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如您入睡困难，遵医嘱口服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安定以</a:t>
            </a:r>
            <a:r>
              <a:rPr lang="zh-CN" altLang="en-US" sz="3200" b="1">
                <a:latin typeface="宋体" panose="02010600030101010101" pitchFamily="2" charset="-122"/>
              </a:rPr>
              <a:t>助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您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良好的睡眠。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夜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00:00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以后至术晨均禁食水。</a:t>
            </a:r>
          </a:p>
        </p:txBody>
      </p:sp>
    </p:spTree>
    <p:extLst>
      <p:ext uri="{BB962C8B-B14F-4D97-AF65-F5344CB8AC3E}">
        <p14:creationId xmlns:p14="http://schemas.microsoft.com/office/powerpoint/2010/main" val="2175832201"/>
      </p:ext>
    </p:extLst>
  </p:cSld>
  <p:clrMapOvr>
    <a:masterClrMapping/>
  </p:clrMapOvr>
  <p:transition advTm="4563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83768" y="1196752"/>
            <a:ext cx="4352925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术前用药</a:t>
            </a:r>
          </a:p>
        </p:txBody>
      </p:sp>
      <p:sp>
        <p:nvSpPr>
          <p:cNvPr id="18434" name="矩形 4"/>
          <p:cNvSpPr/>
          <p:nvPr/>
        </p:nvSpPr>
        <p:spPr>
          <a:xfrm>
            <a:off x="755650" y="2060575"/>
            <a:ext cx="8064500" cy="3990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如您患有高血压，请于术晨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06:00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口服降压药（自备药，请自行口服），喝药时用极少量水送服。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如果您患有糖尿病，术晨勿服用降糖药物，以防低血糖发生。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其余药物均暂停，不服用。</a:t>
            </a:r>
          </a:p>
        </p:txBody>
      </p:sp>
    </p:spTree>
  </p:cSld>
  <p:clrMapOvr>
    <a:masterClrMapping/>
  </p:clrMapOvr>
  <p:transition spd="slow" advTm="6156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83768" y="980728"/>
            <a:ext cx="43561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相关检查</a:t>
            </a:r>
          </a:p>
        </p:txBody>
      </p:sp>
      <p:sp>
        <p:nvSpPr>
          <p:cNvPr id="24578" name="矩形 4"/>
          <p:cNvSpPr/>
          <p:nvPr/>
        </p:nvSpPr>
        <p:spPr>
          <a:xfrm>
            <a:off x="827088" y="1989138"/>
            <a:ext cx="7848600" cy="2061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zh-CN" altLang="en-US" sz="3200" b="1" dirty="0">
                <a:sym typeface="+mn-ea"/>
              </a:rPr>
              <a:t>术前影像学检查的片子患者及家属要遵从医生嘱托准备齐全，随患者一起带入手术室，以便术中查看。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579" name="图片 4" descr="微信图片_202008121032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3861048"/>
            <a:ext cx="3995737" cy="24482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图片 8" descr="微信图片_202008121117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861048"/>
            <a:ext cx="3816350" cy="2520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922"/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1575</Words>
  <Application>Microsoft Office PowerPoint</Application>
  <PresentationFormat>全屏显示(4:3)</PresentationFormat>
  <Paragraphs>222</Paragraphs>
  <Slides>39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华文彩云</vt:lpstr>
      <vt:lpstr>宋体</vt:lpstr>
      <vt:lpstr>微软雅黑</vt:lpstr>
      <vt:lpstr>幼圆</vt:lpstr>
      <vt:lpstr>Arial</vt:lpstr>
      <vt:lpstr>Calibri</vt:lpstr>
      <vt:lpstr>Georgia</vt:lpstr>
      <vt:lpstr>Times New Roman</vt:lpstr>
      <vt:lpstr>Wingdings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神经外科 颅内肿瘤-术前/后宣教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转换体位要遵循“三部曲”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办理出院手续</vt:lpstr>
      <vt:lpstr>如需复印病历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2023-11-12T02:24:17Z</dcterms:created>
  <dcterms:modified xsi:type="dcterms:W3CDTF">2023-11-12T02:24:49Z</dcterms:modified>
</cp:coreProperties>
</file>